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80" r:id="rId2"/>
    <p:sldId id="269" r:id="rId3"/>
    <p:sldId id="266" r:id="rId4"/>
    <p:sldId id="268" r:id="rId5"/>
    <p:sldId id="270" r:id="rId6"/>
    <p:sldId id="283" r:id="rId7"/>
    <p:sldId id="285" r:id="rId8"/>
    <p:sldId id="287"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5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851BF2-2614-41FA-BB15-603C7843241E}" type="datetimeFigureOut">
              <a:rPr lang="en-US" smtClean="0"/>
              <a:t>2/11/2017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71D5A2-08B1-4B40-AB3B-FE1D39388B1E}" type="slidenum">
              <a:rPr lang="en-US" smtClean="0"/>
              <a:t>‹#›</a:t>
            </a:fld>
            <a:endParaRPr lang="en-US"/>
          </a:p>
        </p:txBody>
      </p:sp>
    </p:spTree>
    <p:extLst>
      <p:ext uri="{BB962C8B-B14F-4D97-AF65-F5344CB8AC3E}">
        <p14:creationId xmlns:p14="http://schemas.microsoft.com/office/powerpoint/2010/main" val="2654227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 sushi slide</a:t>
            </a:r>
          </a:p>
        </p:txBody>
      </p:sp>
      <p:sp>
        <p:nvSpPr>
          <p:cNvPr id="4" name="Slide Number Placeholder 3"/>
          <p:cNvSpPr>
            <a:spLocks noGrp="1"/>
          </p:cNvSpPr>
          <p:nvPr>
            <p:ph type="sldNum" sz="quarter" idx="10"/>
          </p:nvPr>
        </p:nvSpPr>
        <p:spPr/>
        <p:txBody>
          <a:bodyPr/>
          <a:lstStyle/>
          <a:p>
            <a:fld id="{0D71D5A2-08B1-4B40-AB3B-FE1D39388B1E}" type="slidenum">
              <a:rPr lang="en-US" smtClean="0"/>
              <a:t>3</a:t>
            </a:fld>
            <a:endParaRPr lang="en-US"/>
          </a:p>
        </p:txBody>
      </p:sp>
    </p:spTree>
    <p:extLst>
      <p:ext uri="{BB962C8B-B14F-4D97-AF65-F5344CB8AC3E}">
        <p14:creationId xmlns:p14="http://schemas.microsoft.com/office/powerpoint/2010/main" val="58457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 table tennis slide</a:t>
            </a:r>
          </a:p>
        </p:txBody>
      </p:sp>
      <p:sp>
        <p:nvSpPr>
          <p:cNvPr id="4" name="Slide Number Placeholder 3"/>
          <p:cNvSpPr>
            <a:spLocks noGrp="1"/>
          </p:cNvSpPr>
          <p:nvPr>
            <p:ph type="sldNum" sz="quarter" idx="10"/>
          </p:nvPr>
        </p:nvSpPr>
        <p:spPr/>
        <p:txBody>
          <a:bodyPr/>
          <a:lstStyle/>
          <a:p>
            <a:fld id="{0D71D5A2-08B1-4B40-AB3B-FE1D39388B1E}" type="slidenum">
              <a:rPr lang="en-US" smtClean="0"/>
              <a:t>4</a:t>
            </a:fld>
            <a:endParaRPr lang="en-US"/>
          </a:p>
        </p:txBody>
      </p:sp>
    </p:spTree>
    <p:extLst>
      <p:ext uri="{BB962C8B-B14F-4D97-AF65-F5344CB8AC3E}">
        <p14:creationId xmlns:p14="http://schemas.microsoft.com/office/powerpoint/2010/main" val="2128220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A22318-5019-429F-8998-A80C5130D1F7}" type="datetimeFigureOut">
              <a:rPr lang="en-US" smtClean="0"/>
              <a:t>2/11/2017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11934-7DF4-4F2D-A3A9-F86D4EBB01A2}" type="slidenum">
              <a:rPr lang="en-US" smtClean="0"/>
              <a:t>‹#›</a:t>
            </a:fld>
            <a:endParaRPr lang="en-US"/>
          </a:p>
        </p:txBody>
      </p:sp>
    </p:spTree>
    <p:extLst>
      <p:ext uri="{BB962C8B-B14F-4D97-AF65-F5344CB8AC3E}">
        <p14:creationId xmlns:p14="http://schemas.microsoft.com/office/powerpoint/2010/main" val="355742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A22318-5019-429F-8998-A80C5130D1F7}" type="datetimeFigureOut">
              <a:rPr lang="en-US" smtClean="0"/>
              <a:t>2/11/2017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11934-7DF4-4F2D-A3A9-F86D4EBB01A2}" type="slidenum">
              <a:rPr lang="en-US" smtClean="0"/>
              <a:t>‹#›</a:t>
            </a:fld>
            <a:endParaRPr lang="en-US"/>
          </a:p>
        </p:txBody>
      </p:sp>
    </p:spTree>
    <p:extLst>
      <p:ext uri="{BB962C8B-B14F-4D97-AF65-F5344CB8AC3E}">
        <p14:creationId xmlns:p14="http://schemas.microsoft.com/office/powerpoint/2010/main" val="2848047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A22318-5019-429F-8998-A80C5130D1F7}" type="datetimeFigureOut">
              <a:rPr lang="en-US" smtClean="0"/>
              <a:t>2/11/2017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11934-7DF4-4F2D-A3A9-F86D4EBB01A2}" type="slidenum">
              <a:rPr lang="en-US" smtClean="0"/>
              <a:t>‹#›</a:t>
            </a:fld>
            <a:endParaRPr lang="en-US"/>
          </a:p>
        </p:txBody>
      </p:sp>
    </p:spTree>
    <p:extLst>
      <p:ext uri="{BB962C8B-B14F-4D97-AF65-F5344CB8AC3E}">
        <p14:creationId xmlns:p14="http://schemas.microsoft.com/office/powerpoint/2010/main" val="1704289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A22318-5019-429F-8998-A80C5130D1F7}" type="datetimeFigureOut">
              <a:rPr lang="en-US" smtClean="0"/>
              <a:t>2/11/2017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11934-7DF4-4F2D-A3A9-F86D4EBB01A2}" type="slidenum">
              <a:rPr lang="en-US" smtClean="0"/>
              <a:t>‹#›</a:t>
            </a:fld>
            <a:endParaRPr lang="en-US"/>
          </a:p>
        </p:txBody>
      </p:sp>
    </p:spTree>
    <p:extLst>
      <p:ext uri="{BB962C8B-B14F-4D97-AF65-F5344CB8AC3E}">
        <p14:creationId xmlns:p14="http://schemas.microsoft.com/office/powerpoint/2010/main" val="6373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A22318-5019-429F-8998-A80C5130D1F7}" type="datetimeFigureOut">
              <a:rPr lang="en-US" smtClean="0"/>
              <a:t>2/11/2017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11934-7DF4-4F2D-A3A9-F86D4EBB01A2}" type="slidenum">
              <a:rPr lang="en-US" smtClean="0"/>
              <a:t>‹#›</a:t>
            </a:fld>
            <a:endParaRPr lang="en-US"/>
          </a:p>
        </p:txBody>
      </p:sp>
    </p:spTree>
    <p:extLst>
      <p:ext uri="{BB962C8B-B14F-4D97-AF65-F5344CB8AC3E}">
        <p14:creationId xmlns:p14="http://schemas.microsoft.com/office/powerpoint/2010/main" val="627760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A22318-5019-429F-8998-A80C5130D1F7}" type="datetimeFigureOut">
              <a:rPr lang="en-US" smtClean="0"/>
              <a:t>2/11/2017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911934-7DF4-4F2D-A3A9-F86D4EBB01A2}" type="slidenum">
              <a:rPr lang="en-US" smtClean="0"/>
              <a:t>‹#›</a:t>
            </a:fld>
            <a:endParaRPr lang="en-US"/>
          </a:p>
        </p:txBody>
      </p:sp>
    </p:spTree>
    <p:extLst>
      <p:ext uri="{BB962C8B-B14F-4D97-AF65-F5344CB8AC3E}">
        <p14:creationId xmlns:p14="http://schemas.microsoft.com/office/powerpoint/2010/main" val="2087688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A22318-5019-429F-8998-A80C5130D1F7}" type="datetimeFigureOut">
              <a:rPr lang="en-US" smtClean="0"/>
              <a:t>2/11/2017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911934-7DF4-4F2D-A3A9-F86D4EBB01A2}" type="slidenum">
              <a:rPr lang="en-US" smtClean="0"/>
              <a:t>‹#›</a:t>
            </a:fld>
            <a:endParaRPr lang="en-US"/>
          </a:p>
        </p:txBody>
      </p:sp>
    </p:spTree>
    <p:extLst>
      <p:ext uri="{BB962C8B-B14F-4D97-AF65-F5344CB8AC3E}">
        <p14:creationId xmlns:p14="http://schemas.microsoft.com/office/powerpoint/2010/main" val="1874175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A22318-5019-429F-8998-A80C5130D1F7}" type="datetimeFigureOut">
              <a:rPr lang="en-US" smtClean="0"/>
              <a:t>2/11/2017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911934-7DF4-4F2D-A3A9-F86D4EBB01A2}" type="slidenum">
              <a:rPr lang="en-US" smtClean="0"/>
              <a:t>‹#›</a:t>
            </a:fld>
            <a:endParaRPr lang="en-US"/>
          </a:p>
        </p:txBody>
      </p:sp>
    </p:spTree>
    <p:extLst>
      <p:ext uri="{BB962C8B-B14F-4D97-AF65-F5344CB8AC3E}">
        <p14:creationId xmlns:p14="http://schemas.microsoft.com/office/powerpoint/2010/main" val="4111593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A22318-5019-429F-8998-A80C5130D1F7}" type="datetimeFigureOut">
              <a:rPr lang="en-US" smtClean="0"/>
              <a:t>2/11/2017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911934-7DF4-4F2D-A3A9-F86D4EBB01A2}" type="slidenum">
              <a:rPr lang="en-US" smtClean="0"/>
              <a:t>‹#›</a:t>
            </a:fld>
            <a:endParaRPr lang="en-US"/>
          </a:p>
        </p:txBody>
      </p:sp>
    </p:spTree>
    <p:extLst>
      <p:ext uri="{BB962C8B-B14F-4D97-AF65-F5344CB8AC3E}">
        <p14:creationId xmlns:p14="http://schemas.microsoft.com/office/powerpoint/2010/main" val="3879221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A22318-5019-429F-8998-A80C5130D1F7}" type="datetimeFigureOut">
              <a:rPr lang="en-US" smtClean="0"/>
              <a:t>2/11/2017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911934-7DF4-4F2D-A3A9-F86D4EBB01A2}" type="slidenum">
              <a:rPr lang="en-US" smtClean="0"/>
              <a:t>‹#›</a:t>
            </a:fld>
            <a:endParaRPr lang="en-US"/>
          </a:p>
        </p:txBody>
      </p:sp>
    </p:spTree>
    <p:extLst>
      <p:ext uri="{BB962C8B-B14F-4D97-AF65-F5344CB8AC3E}">
        <p14:creationId xmlns:p14="http://schemas.microsoft.com/office/powerpoint/2010/main" val="3581346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A22318-5019-429F-8998-A80C5130D1F7}" type="datetimeFigureOut">
              <a:rPr lang="en-US" smtClean="0"/>
              <a:t>2/11/2017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911934-7DF4-4F2D-A3A9-F86D4EBB01A2}" type="slidenum">
              <a:rPr lang="en-US" smtClean="0"/>
              <a:t>‹#›</a:t>
            </a:fld>
            <a:endParaRPr lang="en-US"/>
          </a:p>
        </p:txBody>
      </p:sp>
    </p:spTree>
    <p:extLst>
      <p:ext uri="{BB962C8B-B14F-4D97-AF65-F5344CB8AC3E}">
        <p14:creationId xmlns:p14="http://schemas.microsoft.com/office/powerpoint/2010/main" val="1626832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A22318-5019-429F-8998-A80C5130D1F7}" type="datetimeFigureOut">
              <a:rPr lang="en-US" smtClean="0"/>
              <a:t>2/11/2017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911934-7DF4-4F2D-A3A9-F86D4EBB01A2}" type="slidenum">
              <a:rPr lang="en-US" smtClean="0"/>
              <a:t>‹#›</a:t>
            </a:fld>
            <a:endParaRPr lang="en-US"/>
          </a:p>
        </p:txBody>
      </p:sp>
    </p:spTree>
    <p:extLst>
      <p:ext uri="{BB962C8B-B14F-4D97-AF65-F5344CB8AC3E}">
        <p14:creationId xmlns:p14="http://schemas.microsoft.com/office/powerpoint/2010/main" val="3193738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slide" Target="slide8.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image" Target="../media/image3.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4.xml"/><Relationship Id="rId5" Type="http://schemas.openxmlformats.org/officeDocument/2006/relationships/image" Target="../media/image5.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slide" Target="slide5.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image" Target="../media/image7.jpe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slide" Target="slide6.xml"/><Relationship Id="rId5" Type="http://schemas.openxmlformats.org/officeDocument/2006/relationships/slide" Target="slide4.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slide" Target="slide5.xml"/><Relationship Id="rId3" Type="http://schemas.microsoft.com/office/2007/relationships/hdphoto" Target="../media/hdphoto2.wdp"/><Relationship Id="rId7" Type="http://schemas.openxmlformats.org/officeDocument/2006/relationships/image" Target="../media/image12.jpeg"/><Relationship Id="rId2" Type="http://schemas.openxmlformats.org/officeDocument/2006/relationships/image" Target="../media/image10.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slide" Target="slide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slide" Target="slide8.xml"/><Relationship Id="rId5" Type="http://schemas.openxmlformats.org/officeDocument/2006/relationships/image" Target="../media/image14.png"/><Relationship Id="rId4" Type="http://schemas.openxmlformats.org/officeDocument/2006/relationships/slide" Target="slide6.xml"/></Relationships>
</file>

<file path=ppt/slides/_rels/slide8.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1.xml"/><Relationship Id="rId7" Type="http://schemas.openxmlformats.org/officeDocument/2006/relationships/slide" Target="slide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microsoft.com/office/2007/relationships/hdphoto" Target="../media/hdphoto4.wdp"/><Relationship Id="rId4" Type="http://schemas.openxmlformats.org/officeDocument/2006/relationships/image" Target="../media/image15.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8807" y="431479"/>
            <a:ext cx="4904961"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Welcome to my world…</a:t>
            </a:r>
          </a:p>
        </p:txBody>
      </p:sp>
      <p:sp>
        <p:nvSpPr>
          <p:cNvPr id="3" name="TextBox 2"/>
          <p:cNvSpPr txBox="1"/>
          <p:nvPr/>
        </p:nvSpPr>
        <p:spPr>
          <a:xfrm>
            <a:off x="1698173" y="1574624"/>
            <a:ext cx="10540066"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it may not seem like much now, but it means a lot to me…</a:t>
            </a:r>
          </a:p>
        </p:txBody>
      </p:sp>
      <p:sp>
        <p:nvSpPr>
          <p:cNvPr id="4" name="TextBox 3"/>
          <p:cNvSpPr txBox="1"/>
          <p:nvPr/>
        </p:nvSpPr>
        <p:spPr>
          <a:xfrm>
            <a:off x="95460" y="2774730"/>
            <a:ext cx="11742520"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if you look in the right places, you may discover something new…</a:t>
            </a:r>
          </a:p>
        </p:txBody>
      </p:sp>
      <p:sp>
        <p:nvSpPr>
          <p:cNvPr id="5" name="TextBox 4"/>
          <p:cNvSpPr txBox="1"/>
          <p:nvPr/>
        </p:nvSpPr>
        <p:spPr>
          <a:xfrm>
            <a:off x="842060" y="3917875"/>
            <a:ext cx="5235191"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little details, a hidden story…</a:t>
            </a:r>
          </a:p>
        </p:txBody>
      </p:sp>
      <p:sp>
        <p:nvSpPr>
          <p:cNvPr id="6" name="TextBox 5"/>
          <p:cNvSpPr txBox="1"/>
          <p:nvPr/>
        </p:nvSpPr>
        <p:spPr>
          <a:xfrm>
            <a:off x="2782109" y="4955666"/>
            <a:ext cx="5235191"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see what you can click…</a:t>
            </a:r>
          </a:p>
        </p:txBody>
      </p:sp>
      <p:sp>
        <p:nvSpPr>
          <p:cNvPr id="7" name="TextBox 6"/>
          <p:cNvSpPr txBox="1"/>
          <p:nvPr/>
        </p:nvSpPr>
        <p:spPr>
          <a:xfrm>
            <a:off x="5294881" y="5870006"/>
            <a:ext cx="6808050"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and enjoy the world from my eyes…</a:t>
            </a:r>
          </a:p>
        </p:txBody>
      </p:sp>
    </p:spTree>
    <p:extLst>
      <p:ext uri="{BB962C8B-B14F-4D97-AF65-F5344CB8AC3E}">
        <p14:creationId xmlns:p14="http://schemas.microsoft.com/office/powerpoint/2010/main" val="85538513"/>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0"/>
                                        <p:tgtEl>
                                          <p:spTgt spid="2"/>
                                        </p:tgtEl>
                                      </p:cBhvr>
                                    </p:animEffect>
                                  </p:childTnLst>
                                </p:cTn>
                              </p:par>
                            </p:childTnLst>
                          </p:cTn>
                        </p:par>
                        <p:par>
                          <p:cTn id="8" fill="hold">
                            <p:stCondLst>
                              <p:cond delay="2500"/>
                            </p:stCondLst>
                            <p:childTnLst>
                              <p:par>
                                <p:cTn id="9" presetID="10" presetClass="exit" presetSubtype="0" fill="hold" grpId="1" nodeType="afterEffect">
                                  <p:stCondLst>
                                    <p:cond delay="0"/>
                                  </p:stCondLst>
                                  <p:childTnLst>
                                    <p:animEffect transition="out" filter="fade">
                                      <p:cBhvr>
                                        <p:cTn id="10" dur="2500"/>
                                        <p:tgtEl>
                                          <p:spTgt spid="2"/>
                                        </p:tgtEl>
                                      </p:cBhvr>
                                    </p:animEffect>
                                    <p:set>
                                      <p:cBhvr>
                                        <p:cTn id="11" dur="1" fill="hold">
                                          <p:stCondLst>
                                            <p:cond delay="2499"/>
                                          </p:stCondLst>
                                        </p:cTn>
                                        <p:tgtEl>
                                          <p:spTgt spid="2"/>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2500"/>
                                        <p:tgtEl>
                                          <p:spTgt spid="3"/>
                                        </p:tgtEl>
                                      </p:cBhvr>
                                    </p:animEffect>
                                  </p:childTnLst>
                                </p:cTn>
                              </p:par>
                            </p:childTnLst>
                          </p:cTn>
                        </p:par>
                        <p:par>
                          <p:cTn id="15" fill="hold">
                            <p:stCondLst>
                              <p:cond delay="5000"/>
                            </p:stCondLst>
                            <p:childTnLst>
                              <p:par>
                                <p:cTn id="16" presetID="10" presetClass="exit" presetSubtype="0" fill="hold" grpId="1" nodeType="afterEffect">
                                  <p:stCondLst>
                                    <p:cond delay="0"/>
                                  </p:stCondLst>
                                  <p:childTnLst>
                                    <p:animEffect transition="out" filter="fade">
                                      <p:cBhvr>
                                        <p:cTn id="17" dur="2500"/>
                                        <p:tgtEl>
                                          <p:spTgt spid="3"/>
                                        </p:tgtEl>
                                      </p:cBhvr>
                                    </p:animEffect>
                                    <p:set>
                                      <p:cBhvr>
                                        <p:cTn id="18" dur="1" fill="hold">
                                          <p:stCondLst>
                                            <p:cond delay="2499"/>
                                          </p:stCondLst>
                                        </p:cTn>
                                        <p:tgtEl>
                                          <p:spTgt spid="3"/>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2500"/>
                                        <p:tgtEl>
                                          <p:spTgt spid="4"/>
                                        </p:tgtEl>
                                      </p:cBhvr>
                                    </p:animEffect>
                                  </p:childTnLst>
                                </p:cTn>
                              </p:par>
                            </p:childTnLst>
                          </p:cTn>
                        </p:par>
                        <p:par>
                          <p:cTn id="22" fill="hold">
                            <p:stCondLst>
                              <p:cond delay="7500"/>
                            </p:stCondLst>
                            <p:childTnLst>
                              <p:par>
                                <p:cTn id="23" presetID="10" presetClass="exit" presetSubtype="0" fill="hold" grpId="1" nodeType="afterEffect">
                                  <p:stCondLst>
                                    <p:cond delay="0"/>
                                  </p:stCondLst>
                                  <p:childTnLst>
                                    <p:animEffect transition="out" filter="fade">
                                      <p:cBhvr>
                                        <p:cTn id="24" dur="2500"/>
                                        <p:tgtEl>
                                          <p:spTgt spid="4"/>
                                        </p:tgtEl>
                                      </p:cBhvr>
                                    </p:animEffect>
                                    <p:set>
                                      <p:cBhvr>
                                        <p:cTn id="25" dur="1" fill="hold">
                                          <p:stCondLst>
                                            <p:cond delay="2499"/>
                                          </p:stCondLst>
                                        </p:cTn>
                                        <p:tgtEl>
                                          <p:spTgt spid="4"/>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2500"/>
                                        <p:tgtEl>
                                          <p:spTgt spid="5"/>
                                        </p:tgtEl>
                                      </p:cBhvr>
                                    </p:animEffect>
                                  </p:childTnLst>
                                </p:cTn>
                              </p:par>
                            </p:childTnLst>
                          </p:cTn>
                        </p:par>
                        <p:par>
                          <p:cTn id="29" fill="hold">
                            <p:stCondLst>
                              <p:cond delay="10000"/>
                            </p:stCondLst>
                            <p:childTnLst>
                              <p:par>
                                <p:cTn id="30" presetID="10" presetClass="exit" presetSubtype="0" fill="hold" grpId="1" nodeType="afterEffect">
                                  <p:stCondLst>
                                    <p:cond delay="0"/>
                                  </p:stCondLst>
                                  <p:childTnLst>
                                    <p:animEffect transition="out" filter="fade">
                                      <p:cBhvr>
                                        <p:cTn id="31" dur="2500"/>
                                        <p:tgtEl>
                                          <p:spTgt spid="5"/>
                                        </p:tgtEl>
                                      </p:cBhvr>
                                    </p:animEffect>
                                    <p:set>
                                      <p:cBhvr>
                                        <p:cTn id="32" dur="1" fill="hold">
                                          <p:stCondLst>
                                            <p:cond delay="2499"/>
                                          </p:stCondLst>
                                        </p:cTn>
                                        <p:tgtEl>
                                          <p:spTgt spid="5"/>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2500"/>
                                        <p:tgtEl>
                                          <p:spTgt spid="6"/>
                                        </p:tgtEl>
                                      </p:cBhvr>
                                    </p:animEffect>
                                  </p:childTnLst>
                                </p:cTn>
                              </p:par>
                            </p:childTnLst>
                          </p:cTn>
                        </p:par>
                        <p:par>
                          <p:cTn id="36" fill="hold">
                            <p:stCondLst>
                              <p:cond delay="12500"/>
                            </p:stCondLst>
                            <p:childTnLst>
                              <p:par>
                                <p:cTn id="37" presetID="10" presetClass="exit" presetSubtype="0" fill="hold" grpId="1" nodeType="afterEffect">
                                  <p:stCondLst>
                                    <p:cond delay="0"/>
                                  </p:stCondLst>
                                  <p:childTnLst>
                                    <p:animEffect transition="out" filter="fade">
                                      <p:cBhvr>
                                        <p:cTn id="38" dur="2500"/>
                                        <p:tgtEl>
                                          <p:spTgt spid="6"/>
                                        </p:tgtEl>
                                      </p:cBhvr>
                                    </p:animEffect>
                                    <p:set>
                                      <p:cBhvr>
                                        <p:cTn id="39" dur="1" fill="hold">
                                          <p:stCondLst>
                                            <p:cond delay="2499"/>
                                          </p:stCondLst>
                                        </p:cTn>
                                        <p:tgtEl>
                                          <p:spTgt spid="6"/>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2500"/>
                                        <p:tgtEl>
                                          <p:spTgt spid="7"/>
                                        </p:tgtEl>
                                      </p:cBhvr>
                                    </p:animEffect>
                                  </p:childTnLst>
                                </p:cTn>
                              </p:par>
                            </p:childTnLst>
                          </p:cTn>
                        </p:par>
                        <p:par>
                          <p:cTn id="43" fill="hold">
                            <p:stCondLst>
                              <p:cond delay="15000"/>
                            </p:stCondLst>
                            <p:childTnLst>
                              <p:par>
                                <p:cTn id="44" presetID="10" presetClass="exit" presetSubtype="0" fill="hold" grpId="1" nodeType="afterEffect">
                                  <p:stCondLst>
                                    <p:cond delay="0"/>
                                  </p:stCondLst>
                                  <p:childTnLst>
                                    <p:animEffect transition="out" filter="fade">
                                      <p:cBhvr>
                                        <p:cTn id="45" dur="2500"/>
                                        <p:tgtEl>
                                          <p:spTgt spid="7"/>
                                        </p:tgtEl>
                                      </p:cBhvr>
                                    </p:animEffect>
                                    <p:set>
                                      <p:cBhvr>
                                        <p:cTn id="46" dur="1" fill="hold">
                                          <p:stCondLst>
                                            <p:cond delay="2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P spid="5" grpId="0"/>
      <p:bldP spid="5" grpId="1"/>
      <p:bldP spid="6" grpId="0"/>
      <p:bldP spid="6" grpId="1"/>
      <p:bldP spid="7" grpId="0"/>
      <p:bldP spid="7"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Image result for blurred background rain"/>
          <p:cNvPicPr>
            <a:picLocks noChangeAspect="1" noChangeArrowheads="1"/>
          </p:cNvPicPr>
          <p:nvPr/>
        </p:nvPicPr>
        <p:blipFill>
          <a:blip r:embed="rId2" cstate="screen">
            <a:duotone>
              <a:schemeClr val="accent5">
                <a:shade val="45000"/>
                <a:satMod val="135000"/>
              </a:schemeClr>
              <a:prstClr val="white"/>
            </a:duotone>
            <a:extLst>
              <a:ext uri="{BEBA8EAE-BF5A-486C-A8C5-ECC9F3942E4B}">
                <a14:imgProps xmlns:a14="http://schemas.microsoft.com/office/drawing/2010/main">
                  <a14:imgLayer r:embed="rId3">
                    <a14:imgEffect>
                      <a14:artisticBlur/>
                    </a14:imgEffect>
                    <a14:imgEffect>
                      <a14:colorTemperature colorTemp="8800"/>
                    </a14:imgEffect>
                    <a14:imgEffect>
                      <a14:saturation sat="267000"/>
                    </a14:imgEffect>
                    <a14:imgEffect>
                      <a14:brightnessContrast bright="42000" contrast="-45000"/>
                    </a14:imgEffect>
                  </a14:imgLayer>
                </a14:imgProps>
              </a:ex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ttp://gallery.yopriceville.com/var/albums/Free-Clipart-Pictures/Movember-PNG/Movember_Glasses_PNG_Clipart_Image.png?m=1438127155"/>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5737" y="1197133"/>
            <a:ext cx="12237737" cy="4365467"/>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p:cNvSpPr/>
          <p:nvPr/>
        </p:nvSpPr>
        <p:spPr>
          <a:xfrm>
            <a:off x="648776" y="1447926"/>
            <a:ext cx="4581939" cy="3882887"/>
          </a:xfrm>
          <a:prstGeom prst="ellipse">
            <a:avLst/>
          </a:prstGeom>
          <a:blipFill dpi="0" rotWithShape="1">
            <a:blip r:embed="rId5" cstate="screen">
              <a:extLst>
                <a:ext uri="{28A0092B-C50C-407E-A947-70E740481C1C}">
                  <a14:useLocalDpi xmlns:a14="http://schemas.microsoft.com/office/drawing/2010/main"/>
                </a:ext>
              </a:extLst>
            </a:blip>
            <a:srcRect/>
            <a:stretch>
              <a:fillRect/>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269278" y="2147500"/>
            <a:ext cx="3382799" cy="923330"/>
          </a:xfrm>
          <a:prstGeom prst="rect">
            <a:avLst/>
          </a:prstGeom>
          <a:noFill/>
        </p:spPr>
        <p:txBody>
          <a:bodyPr wrap="square" rtlCol="0">
            <a:spAutoFit/>
          </a:bodyPr>
          <a:lstStyle/>
          <a:p>
            <a:pPr algn="ctr"/>
            <a:r>
              <a:rPr lang="en-US" dirty="0">
                <a:latin typeface="Century Gothic" panose="020B0502020202020204" pitchFamily="34" charset="0"/>
              </a:rPr>
              <a:t>art is like raindrops</a:t>
            </a:r>
          </a:p>
          <a:p>
            <a:pPr algn="ctr"/>
            <a:r>
              <a:rPr lang="en-US" dirty="0">
                <a:latin typeface="Century Gothic" panose="020B0502020202020204" pitchFamily="34" charset="0"/>
              </a:rPr>
              <a:t>on a Summer evening stroll</a:t>
            </a:r>
          </a:p>
          <a:p>
            <a:pPr algn="ctr"/>
            <a:r>
              <a:rPr lang="en-US" dirty="0">
                <a:latin typeface="Century Gothic" panose="020B0502020202020204" pitchFamily="34" charset="0"/>
              </a:rPr>
              <a:t>or, like, a haiku</a:t>
            </a:r>
          </a:p>
        </p:txBody>
      </p:sp>
      <p:sp>
        <p:nvSpPr>
          <p:cNvPr id="12" name="TextBox 11"/>
          <p:cNvSpPr txBox="1"/>
          <p:nvPr/>
        </p:nvSpPr>
        <p:spPr>
          <a:xfrm>
            <a:off x="7090598" y="2286000"/>
            <a:ext cx="3433523" cy="646331"/>
          </a:xfrm>
          <a:prstGeom prst="rect">
            <a:avLst/>
          </a:prstGeom>
          <a:noFill/>
        </p:spPr>
        <p:txBody>
          <a:bodyPr wrap="square" rtlCol="0">
            <a:spAutoFit/>
          </a:bodyPr>
          <a:lstStyle/>
          <a:p>
            <a:pPr algn="ctr"/>
            <a:r>
              <a:rPr lang="en-US" sz="3600" dirty="0">
                <a:latin typeface="Curlz MT" panose="04040404050702020202" pitchFamily="82" charset="0"/>
              </a:rPr>
              <a:t>Art</a:t>
            </a:r>
          </a:p>
        </p:txBody>
      </p:sp>
      <p:sp>
        <p:nvSpPr>
          <p:cNvPr id="8" name="TextBox 7"/>
          <p:cNvSpPr txBox="1"/>
          <p:nvPr/>
        </p:nvSpPr>
        <p:spPr>
          <a:xfrm>
            <a:off x="7269279" y="3531884"/>
            <a:ext cx="3921900" cy="923330"/>
          </a:xfrm>
          <a:prstGeom prst="rect">
            <a:avLst/>
          </a:prstGeom>
          <a:noFill/>
        </p:spPr>
        <p:txBody>
          <a:bodyPr wrap="square" rtlCol="0">
            <a:spAutoFit/>
          </a:bodyPr>
          <a:lstStyle/>
          <a:p>
            <a:pPr algn="ctr"/>
            <a:r>
              <a:rPr lang="en-US" dirty="0">
                <a:latin typeface="Century Gothic" panose="020B0502020202020204" pitchFamily="34" charset="0"/>
              </a:rPr>
              <a:t>if you never reach</a:t>
            </a:r>
          </a:p>
          <a:p>
            <a:pPr algn="ctr"/>
            <a:r>
              <a:rPr lang="en-US" dirty="0">
                <a:latin typeface="Century Gothic" panose="020B0502020202020204" pitchFamily="34" charset="0"/>
              </a:rPr>
              <a:t>the stars, make instead your own</a:t>
            </a:r>
          </a:p>
          <a:p>
            <a:pPr algn="ctr"/>
            <a:r>
              <a:rPr lang="en-US" dirty="0">
                <a:latin typeface="Century Gothic" panose="020B0502020202020204" pitchFamily="34" charset="0"/>
              </a:rPr>
              <a:t>universe of lights</a:t>
            </a:r>
          </a:p>
        </p:txBody>
      </p:sp>
      <p:sp>
        <p:nvSpPr>
          <p:cNvPr id="13" name="TextBox 12"/>
          <p:cNvSpPr txBox="1"/>
          <p:nvPr/>
        </p:nvSpPr>
        <p:spPr>
          <a:xfrm>
            <a:off x="7319970" y="3793495"/>
            <a:ext cx="4132103" cy="523220"/>
          </a:xfrm>
          <a:prstGeom prst="rect">
            <a:avLst/>
          </a:prstGeom>
          <a:noFill/>
        </p:spPr>
        <p:txBody>
          <a:bodyPr wrap="square" rtlCol="0">
            <a:spAutoFit/>
          </a:bodyPr>
          <a:lstStyle/>
          <a:p>
            <a:pPr algn="ctr"/>
            <a:r>
              <a:rPr lang="en-US" sz="2800" dirty="0">
                <a:latin typeface="Magneto" panose="04030805050802020D02" pitchFamily="82" charset="0"/>
              </a:rPr>
              <a:t>Reframing</a:t>
            </a:r>
          </a:p>
        </p:txBody>
      </p:sp>
      <p:sp>
        <p:nvSpPr>
          <p:cNvPr id="9" name="Arrow: Right 8">
            <a:hlinkClick r:id="rId6" action="ppaction://hlinksldjump"/>
          </p:cNvPr>
          <p:cNvSpPr/>
          <p:nvPr/>
        </p:nvSpPr>
        <p:spPr>
          <a:xfrm>
            <a:off x="10139939" y="5899829"/>
            <a:ext cx="1258028" cy="640663"/>
          </a:xfrm>
          <a:prstGeom prst="rightArrow">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431728" y="2087204"/>
            <a:ext cx="3076162" cy="2585323"/>
          </a:xfrm>
          <a:prstGeom prst="rect">
            <a:avLst/>
          </a:prstGeom>
          <a:noFill/>
        </p:spPr>
        <p:txBody>
          <a:bodyPr wrap="square" rtlCol="0">
            <a:spAutoFit/>
          </a:bodyPr>
          <a:lstStyle/>
          <a:p>
            <a:r>
              <a:rPr lang="en-US" dirty="0">
                <a:latin typeface="Century Gothic" panose="020B0502020202020204" pitchFamily="34" charset="0"/>
                <a:cs typeface="GENISO" panose="02000400000000000000" pitchFamily="2" charset="0"/>
              </a:rPr>
              <a:t>This was a piece of digital art I created inspired by the song, “Tears from Polaris”. I love the idea that we can create our own dreams and aim for anything, because often what matters to us the most is right within grasp.</a:t>
            </a:r>
          </a:p>
        </p:txBody>
      </p:sp>
      <p:sp>
        <p:nvSpPr>
          <p:cNvPr id="15" name="Arrow: Right 14">
            <a:hlinkClick r:id="rId7" action="ppaction://hlinksldjump"/>
          </p:cNvPr>
          <p:cNvSpPr/>
          <p:nvPr/>
        </p:nvSpPr>
        <p:spPr>
          <a:xfrm flipH="1">
            <a:off x="741749" y="5889968"/>
            <a:ext cx="1258028" cy="640663"/>
          </a:xfrm>
          <a:prstGeom prst="rightArrow">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64922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withEffect">
                                  <p:stCondLst>
                                    <p:cond delay="0"/>
                                  </p:stCondLst>
                                  <p:childTnLst>
                                    <p:animScale>
                                      <p:cBhvr>
                                        <p:cTn id="6" dur="2000" fill="hold"/>
                                        <p:tgtEl>
                                          <p:spTgt spid="9"/>
                                        </p:tgtEl>
                                      </p:cBhvr>
                                      <p:by x="80000" y="80000"/>
                                    </p:animScale>
                                  </p:childTnLst>
                                </p:cTn>
                              </p:par>
                              <p:par>
                                <p:cTn id="7" presetID="6" presetClass="emph" presetSubtype="0" repeatCount="indefinite" autoRev="1" fill="hold" grpId="0" nodeType="withEffect">
                                  <p:stCondLst>
                                    <p:cond delay="0"/>
                                  </p:stCondLst>
                                  <p:childTnLst>
                                    <p:animScale>
                                      <p:cBhvr>
                                        <p:cTn id="8" dur="2000" fill="hold"/>
                                        <p:tgtEl>
                                          <p:spTgt spid="15"/>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12"/>
                                        </p:tgtEl>
                                      </p:cBhvr>
                                    </p:animEffect>
                                    <p:set>
                                      <p:cBhvr>
                                        <p:cTn id="14" dur="1" fill="hold">
                                          <p:stCondLst>
                                            <p:cond delay="499"/>
                                          </p:stCondLst>
                                        </p:cTn>
                                        <p:tgtEl>
                                          <p:spTgt spid="12"/>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nextCondLst>
                <p:cond evt="onClick" delay="0">
                  <p:tgtEl>
                    <p:spTgt spid="12"/>
                  </p:tgtEl>
                </p:cond>
              </p:nextCondLst>
            </p:seq>
            <p:seq concurrent="1" nextAc="seek">
              <p:cTn id="18" restart="whenNotActive" fill="hold" evtFilter="cancelBubble" nodeType="interactiveSeq">
                <p:stCondLst>
                  <p:cond evt="onClick" delay="0">
                    <p:tgtEl>
                      <p:spTgt spid="13"/>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par>
                                <p:cTn id="33" presetID="10" presetClass="entr" presetSubtype="0" fill="hold" grpId="1"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childTnLst>
              </p:cTn>
              <p:nextCondLst>
                <p:cond evt="onClick" delay="0">
                  <p:tgtEl>
                    <p:spTgt spid="7"/>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par>
                                <p:cTn id="42" presetID="10" presetClass="entr" presetSubtype="0" fill="hold" grpId="1"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childTnLst>
              </p:cTn>
              <p:nextCondLst>
                <p:cond evt="onClick" delay="0">
                  <p:tgtEl>
                    <p:spTgt spid="8"/>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22" presetClass="exit" presetSubtype="4" fill="hold" grpId="0" nodeType="clickEffect">
                                  <p:stCondLst>
                                    <p:cond delay="0"/>
                                  </p:stCondLst>
                                  <p:childTnLst>
                                    <p:animEffect transition="out" filter="wipe(down)">
                                      <p:cBhvr>
                                        <p:cTn id="49" dur="500"/>
                                        <p:tgtEl>
                                          <p:spTgt spid="11"/>
                                        </p:tgtEl>
                                      </p:cBhvr>
                                    </p:animEffect>
                                    <p:set>
                                      <p:cBhvr>
                                        <p:cTn id="50" dur="1" fill="hold">
                                          <p:stCondLst>
                                            <p:cond delay="499"/>
                                          </p:stCondLst>
                                        </p:cTn>
                                        <p:tgtEl>
                                          <p:spTgt spid="11"/>
                                        </p:tgtEl>
                                        <p:attrNameLst>
                                          <p:attrName>style.visibility</p:attrName>
                                        </p:attrNameLst>
                                      </p:cBhvr>
                                      <p:to>
                                        <p:strVal val="hidden"/>
                                      </p:to>
                                    </p:set>
                                  </p:childTnLst>
                                </p:cTn>
                              </p:par>
                              <p:par>
                                <p:cTn id="51" presetID="22" presetClass="entr" presetSubtype="4"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down)">
                                      <p:cBhvr>
                                        <p:cTn id="53" dur="500"/>
                                        <p:tgtEl>
                                          <p:spTgt spid="10"/>
                                        </p:tgtEl>
                                      </p:cBhvr>
                                    </p:animEffect>
                                  </p:childTnLst>
                                </p:cTn>
                              </p:par>
                            </p:childTnLst>
                          </p:cTn>
                        </p:par>
                      </p:childTnLst>
                    </p:cTn>
                  </p:par>
                </p:childTnLst>
              </p:cTn>
              <p:nextCondLst>
                <p:cond evt="onClick" delay="0">
                  <p:tgtEl>
                    <p:spTgt spid="11"/>
                  </p:tgtEl>
                </p:cond>
              </p:nextCondLst>
            </p:seq>
            <p:seq concurrent="1" nextAc="seek">
              <p:cTn id="54" restart="whenNotActive" fill="hold" evtFilter="cancelBubble" nodeType="interactiveSeq">
                <p:stCondLst>
                  <p:cond evt="onClick" delay="0">
                    <p:tgtEl>
                      <p:spTgt spid="10"/>
                    </p:tgtEl>
                  </p:cond>
                </p:stCondLst>
                <p:endSync evt="end" delay="0">
                  <p:rtn val="all"/>
                </p:endSync>
                <p:childTnLst>
                  <p:par>
                    <p:cTn id="55" fill="hold">
                      <p:stCondLst>
                        <p:cond delay="0"/>
                      </p:stCondLst>
                      <p:childTnLst>
                        <p:par>
                          <p:cTn id="56" fill="hold">
                            <p:stCondLst>
                              <p:cond delay="0"/>
                            </p:stCondLst>
                            <p:childTnLst>
                              <p:par>
                                <p:cTn id="57" presetID="22" presetClass="exit" presetSubtype="1" fill="hold" grpId="1" nodeType="clickEffect">
                                  <p:stCondLst>
                                    <p:cond delay="0"/>
                                  </p:stCondLst>
                                  <p:childTnLst>
                                    <p:animEffect transition="out" filter="wipe(up)">
                                      <p:cBhvr>
                                        <p:cTn id="58" dur="500"/>
                                        <p:tgtEl>
                                          <p:spTgt spid="10"/>
                                        </p:tgtEl>
                                      </p:cBhvr>
                                    </p:animEffect>
                                    <p:set>
                                      <p:cBhvr>
                                        <p:cTn id="59" dur="1" fill="hold">
                                          <p:stCondLst>
                                            <p:cond delay="499"/>
                                          </p:stCondLst>
                                        </p:cTn>
                                        <p:tgtEl>
                                          <p:spTgt spid="10"/>
                                        </p:tgtEl>
                                        <p:attrNameLst>
                                          <p:attrName>style.visibility</p:attrName>
                                        </p:attrNameLst>
                                      </p:cBhvr>
                                      <p:to>
                                        <p:strVal val="hidden"/>
                                      </p:to>
                                    </p:set>
                                  </p:childTnLst>
                                </p:cTn>
                              </p:par>
                              <p:par>
                                <p:cTn id="60" presetID="22" presetClass="entr" presetSubtype="1" fill="hold" grpId="1" nodeType="with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up)">
                                      <p:cBhvr>
                                        <p:cTn id="62" dur="500"/>
                                        <p:tgtEl>
                                          <p:spTgt spid="11"/>
                                        </p:tgtEl>
                                      </p:cBhvr>
                                    </p:animEffect>
                                  </p:childTnLst>
                                </p:cTn>
                              </p:par>
                            </p:childTnLst>
                          </p:cTn>
                        </p:par>
                      </p:childTnLst>
                    </p:cTn>
                  </p:par>
                </p:childTnLst>
              </p:cTn>
              <p:nextCondLst>
                <p:cond evt="onClick" delay="0">
                  <p:tgtEl>
                    <p:spTgt spid="10"/>
                  </p:tgtEl>
                </p:cond>
              </p:nextCondLst>
            </p:seq>
          </p:childTnLst>
        </p:cTn>
      </p:par>
    </p:tnLst>
    <p:bldLst>
      <p:bldP spid="11" grpId="0" animBg="1"/>
      <p:bldP spid="11" grpId="1" animBg="1"/>
      <p:bldP spid="7" grpId="0"/>
      <p:bldP spid="7" grpId="1"/>
      <p:bldP spid="12" grpId="0"/>
      <p:bldP spid="12" grpId="1"/>
      <p:bldP spid="8" grpId="0"/>
      <p:bldP spid="8" grpId="1"/>
      <p:bldP spid="13" grpId="0"/>
      <p:bldP spid="13" grpId="1"/>
      <p:bldP spid="9" grpId="0" animBg="1"/>
      <p:bldP spid="10" grpId="0"/>
      <p:bldP spid="10" grpId="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Image result for blurred background"/>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4728" y="0"/>
            <a:ext cx="1223672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ttp://gallery.yopriceville.com/var/albums/Free-Clipart-Pictures/Movember-PNG/Movember_Glasses_PNG_Clipart_Image.png?m=1438127155"/>
          <p:cNvPicPr>
            <a:picLocks noChangeAspect="1" noChangeArrowheads="1"/>
          </p:cNvPicPr>
          <p:nvPr/>
        </p:nvPicPr>
        <p:blipFill rotWithShape="1">
          <a:blip r:embed="rId4" cstate="screen">
            <a:duotone>
              <a:prstClr val="black"/>
              <a:srgbClr val="002060">
                <a:tint val="45000"/>
                <a:satMod val="400000"/>
              </a:srgbClr>
            </a:duotone>
            <a:extLst>
              <a:ext uri="{28A0092B-C50C-407E-A947-70E740481C1C}">
                <a14:useLocalDpi xmlns:a14="http://schemas.microsoft.com/office/drawing/2010/main"/>
              </a:ext>
            </a:extLst>
          </a:blip>
          <a:srcRect/>
          <a:stretch/>
        </p:blipFill>
        <p:spPr bwMode="auto">
          <a:xfrm>
            <a:off x="-45737" y="1197133"/>
            <a:ext cx="12237737" cy="43654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309375" y="2292001"/>
            <a:ext cx="3528847" cy="923330"/>
          </a:xfrm>
          <a:prstGeom prst="rect">
            <a:avLst/>
          </a:prstGeom>
          <a:noFill/>
        </p:spPr>
        <p:txBody>
          <a:bodyPr wrap="square" rtlCol="0">
            <a:spAutoFit/>
          </a:bodyPr>
          <a:lstStyle/>
          <a:p>
            <a:pPr algn="ctr"/>
            <a:r>
              <a:rPr lang="en-US" dirty="0">
                <a:latin typeface="Century Gothic" panose="020B0502020202020204" pitchFamily="34" charset="0"/>
                <a:cs typeface="GENISO" panose="02000400000000000000" pitchFamily="2" charset="0"/>
              </a:rPr>
              <a:t>sleep is but a dream</a:t>
            </a:r>
          </a:p>
          <a:p>
            <a:pPr algn="ctr"/>
            <a:r>
              <a:rPr lang="en-US" dirty="0">
                <a:latin typeface="Century Gothic" panose="020B0502020202020204" pitchFamily="34" charset="0"/>
                <a:cs typeface="GENISO" panose="02000400000000000000" pitchFamily="2" charset="0"/>
              </a:rPr>
              <a:t>but wakefulness is where your</a:t>
            </a:r>
          </a:p>
          <a:p>
            <a:pPr algn="ctr"/>
            <a:r>
              <a:rPr lang="en-US" dirty="0">
                <a:latin typeface="Century Gothic" panose="020B0502020202020204" pitchFamily="34" charset="0"/>
                <a:cs typeface="GENISO" panose="02000400000000000000" pitchFamily="2" charset="0"/>
              </a:rPr>
              <a:t>true feelings speak out</a:t>
            </a:r>
          </a:p>
        </p:txBody>
      </p:sp>
      <p:sp>
        <p:nvSpPr>
          <p:cNvPr id="3" name="TextBox 2"/>
          <p:cNvSpPr txBox="1"/>
          <p:nvPr/>
        </p:nvSpPr>
        <p:spPr>
          <a:xfrm>
            <a:off x="7485350" y="3760816"/>
            <a:ext cx="3598215" cy="923330"/>
          </a:xfrm>
          <a:prstGeom prst="rect">
            <a:avLst/>
          </a:prstGeom>
          <a:noFill/>
        </p:spPr>
        <p:txBody>
          <a:bodyPr wrap="square" rtlCol="0">
            <a:spAutoFit/>
          </a:bodyPr>
          <a:lstStyle/>
          <a:p>
            <a:pPr algn="ctr"/>
            <a:r>
              <a:rPr lang="en-US" dirty="0">
                <a:latin typeface="Century Gothic" panose="020B0502020202020204" pitchFamily="34" charset="0"/>
              </a:rPr>
              <a:t>why cry when you can</a:t>
            </a:r>
          </a:p>
          <a:p>
            <a:pPr algn="ctr"/>
            <a:r>
              <a:rPr lang="en-US" dirty="0">
                <a:latin typeface="Century Gothic" panose="020B0502020202020204" pitchFamily="34" charset="0"/>
              </a:rPr>
              <a:t>laugh away the dreads of life</a:t>
            </a:r>
          </a:p>
          <a:p>
            <a:pPr algn="ctr"/>
            <a:r>
              <a:rPr lang="en-US" dirty="0">
                <a:latin typeface="Century Gothic" panose="020B0502020202020204" pitchFamily="34" charset="0"/>
              </a:rPr>
              <a:t>and dance in starlight</a:t>
            </a:r>
          </a:p>
        </p:txBody>
      </p:sp>
      <p:sp>
        <p:nvSpPr>
          <p:cNvPr id="11" name="TextBox 10"/>
          <p:cNvSpPr txBox="1"/>
          <p:nvPr/>
        </p:nvSpPr>
        <p:spPr>
          <a:xfrm>
            <a:off x="7133402" y="2360766"/>
            <a:ext cx="3880795" cy="646331"/>
          </a:xfrm>
          <a:prstGeom prst="rect">
            <a:avLst/>
          </a:prstGeom>
          <a:noFill/>
        </p:spPr>
        <p:txBody>
          <a:bodyPr wrap="square" rtlCol="0">
            <a:spAutoFit/>
          </a:bodyPr>
          <a:lstStyle/>
          <a:p>
            <a:pPr algn="ctr"/>
            <a:r>
              <a:rPr lang="en-US" sz="3600" dirty="0">
                <a:latin typeface="Century Gothic" panose="020B0502020202020204" pitchFamily="34" charset="0"/>
              </a:rPr>
              <a:t>Loyal</a:t>
            </a:r>
          </a:p>
        </p:txBody>
      </p:sp>
      <p:sp>
        <p:nvSpPr>
          <p:cNvPr id="10" name="TextBox 9"/>
          <p:cNvSpPr txBox="1"/>
          <p:nvPr/>
        </p:nvSpPr>
        <p:spPr>
          <a:xfrm>
            <a:off x="7396327" y="3786009"/>
            <a:ext cx="3835894" cy="769441"/>
          </a:xfrm>
          <a:prstGeom prst="rect">
            <a:avLst/>
          </a:prstGeom>
          <a:noFill/>
        </p:spPr>
        <p:txBody>
          <a:bodyPr wrap="square" rtlCol="0">
            <a:spAutoFit/>
          </a:bodyPr>
          <a:lstStyle/>
          <a:p>
            <a:pPr algn="ctr"/>
            <a:r>
              <a:rPr lang="en-US" sz="4400" dirty="0">
                <a:latin typeface="Gabriola" panose="04040605051002020D02" pitchFamily="82" charset="0"/>
              </a:rPr>
              <a:t>Positive</a:t>
            </a:r>
          </a:p>
        </p:txBody>
      </p:sp>
      <p:sp>
        <p:nvSpPr>
          <p:cNvPr id="5" name="Oval 4"/>
          <p:cNvSpPr/>
          <p:nvPr/>
        </p:nvSpPr>
        <p:spPr>
          <a:xfrm>
            <a:off x="635128" y="1453488"/>
            <a:ext cx="4581939" cy="3882887"/>
          </a:xfrm>
          <a:prstGeom prst="ellipse">
            <a:avLst/>
          </a:prstGeom>
          <a:blipFill dpi="0" rotWithShape="1">
            <a:blip r:embed="rId5" cstate="screen">
              <a:extLst>
                <a:ext uri="{28A0092B-C50C-407E-A947-70E740481C1C}">
                  <a14:useLocalDpi xmlns:a14="http://schemas.microsoft.com/office/drawing/2010/main"/>
                </a:ext>
              </a:extLst>
            </a:blip>
            <a:srcRect/>
            <a:stretch>
              <a:fillRect/>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426095" y="1916604"/>
            <a:ext cx="3076162" cy="2862322"/>
          </a:xfrm>
          <a:prstGeom prst="rect">
            <a:avLst/>
          </a:prstGeom>
          <a:noFill/>
        </p:spPr>
        <p:txBody>
          <a:bodyPr wrap="square" rtlCol="0">
            <a:spAutoFit/>
          </a:bodyPr>
          <a:lstStyle/>
          <a:p>
            <a:r>
              <a:rPr lang="en-US" dirty="0">
                <a:latin typeface="Century Gothic" panose="020B0502020202020204" pitchFamily="34" charset="0"/>
              </a:rPr>
              <a:t>This is my dog, Sushi! He’s an adorably spoiled white Pomeranian with his own Facebook page (Sushi </a:t>
            </a:r>
            <a:r>
              <a:rPr lang="en-US" dirty="0" err="1">
                <a:latin typeface="Century Gothic" panose="020B0502020202020204" pitchFamily="34" charset="0"/>
              </a:rPr>
              <a:t>DeSu</a:t>
            </a:r>
            <a:r>
              <a:rPr lang="en-US" dirty="0">
                <a:latin typeface="Century Gothic" panose="020B0502020202020204" pitchFamily="34" charset="0"/>
              </a:rPr>
              <a:t>). I like to think that, like my dog, I care about those around me and set my default mood to be excited about all that life has to offer.</a:t>
            </a:r>
          </a:p>
        </p:txBody>
      </p:sp>
      <p:sp>
        <p:nvSpPr>
          <p:cNvPr id="15" name="Arrow: Right 14">
            <a:hlinkClick r:id="rId6" action="ppaction://hlinksldjump"/>
          </p:cNvPr>
          <p:cNvSpPr/>
          <p:nvPr/>
        </p:nvSpPr>
        <p:spPr>
          <a:xfrm>
            <a:off x="10139939" y="5899829"/>
            <a:ext cx="1258028" cy="640663"/>
          </a:xfrm>
          <a:prstGeom prst="rightArrow">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hlinkClick r:id="rId7" action="ppaction://hlinksldjump"/>
          </p:cNvPr>
          <p:cNvSpPr/>
          <p:nvPr/>
        </p:nvSpPr>
        <p:spPr>
          <a:xfrm flipH="1">
            <a:off x="741749" y="5889968"/>
            <a:ext cx="1258028" cy="640663"/>
          </a:xfrm>
          <a:prstGeom prst="rightArrow">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31890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withEffect">
                                  <p:stCondLst>
                                    <p:cond delay="0"/>
                                  </p:stCondLst>
                                  <p:childTnLst>
                                    <p:animScale>
                                      <p:cBhvr>
                                        <p:cTn id="6" dur="2000" fill="hold"/>
                                        <p:tgtEl>
                                          <p:spTgt spid="15"/>
                                        </p:tgtEl>
                                      </p:cBhvr>
                                      <p:by x="80000" y="80000"/>
                                    </p:animScale>
                                  </p:childTnLst>
                                </p:cTn>
                              </p:par>
                              <p:par>
                                <p:cTn id="7" presetID="6" presetClass="emph" presetSubtype="0" repeatCount="indefinite" autoRev="1" fill="hold" grpId="0" nodeType="withEffect">
                                  <p:stCondLst>
                                    <p:cond delay="0"/>
                                  </p:stCondLst>
                                  <p:childTnLst>
                                    <p:animScale>
                                      <p:cBhvr>
                                        <p:cTn id="8" dur="2000" fill="hold"/>
                                        <p:tgtEl>
                                          <p:spTgt spid="16"/>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11"/>
                                        </p:tgtEl>
                                      </p:cBhvr>
                                    </p:animEffect>
                                    <p:set>
                                      <p:cBhvr>
                                        <p:cTn id="14" dur="1" fill="hold">
                                          <p:stCondLst>
                                            <p:cond delay="499"/>
                                          </p:stCondLst>
                                        </p:cTn>
                                        <p:tgtEl>
                                          <p:spTgt spid="11"/>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nextCondLst>
                <p:cond evt="onClick" delay="0">
                  <p:tgtEl>
                    <p:spTgt spid="11"/>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par>
                                <p:cTn id="24" presetID="10" presetClass="entr" presetSubtype="0" fill="hold" grpId="1"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nextCondLst>
                <p:cond evt="onClick" delay="0">
                  <p:tgtEl>
                    <p:spTgt spid="2"/>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childTnLst>
                    </p:cTn>
                  </p:par>
                </p:childTnLst>
              </p:cTn>
              <p:nextCondLst>
                <p:cond evt="onClick" delay="0">
                  <p:tgtEl>
                    <p:spTgt spid="10"/>
                  </p:tgtEl>
                </p:cond>
              </p:nextCondLst>
            </p:seq>
            <p:seq concurrent="1" nextAc="seek">
              <p:cTn id="36" restart="whenNotActive" fill="hold" evtFilter="cancelBubble" nodeType="interactiveSeq">
                <p:stCondLst>
                  <p:cond evt="onClick" delay="0">
                    <p:tgtEl>
                      <p:spTgt spid="3"/>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3"/>
                                        </p:tgtEl>
                                      </p:cBhvr>
                                    </p:animEffect>
                                    <p:set>
                                      <p:cBhvr>
                                        <p:cTn id="41" dur="1" fill="hold">
                                          <p:stCondLst>
                                            <p:cond delay="499"/>
                                          </p:stCondLst>
                                        </p:cTn>
                                        <p:tgtEl>
                                          <p:spTgt spid="3"/>
                                        </p:tgtEl>
                                        <p:attrNameLst>
                                          <p:attrName>style.visibility</p:attrName>
                                        </p:attrNameLst>
                                      </p:cBhvr>
                                      <p:to>
                                        <p:strVal val="hidden"/>
                                      </p:to>
                                    </p:set>
                                  </p:childTnLst>
                                </p:cTn>
                              </p:par>
                              <p:par>
                                <p:cTn id="42" presetID="10" presetClass="entr" presetSubtype="0" fill="hold" grpId="1"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childTnLst>
                    </p:cTn>
                  </p:par>
                </p:childTnLst>
              </p:cTn>
              <p:nextCondLst>
                <p:cond evt="onClick" delay="0">
                  <p:tgtEl>
                    <p:spTgt spid="3"/>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22" presetClass="exit" presetSubtype="4" fill="hold" grpId="0" nodeType="clickEffect">
                                  <p:stCondLst>
                                    <p:cond delay="0"/>
                                  </p:stCondLst>
                                  <p:childTnLst>
                                    <p:animEffect transition="out" filter="wipe(down)">
                                      <p:cBhvr>
                                        <p:cTn id="49" dur="500"/>
                                        <p:tgtEl>
                                          <p:spTgt spid="5"/>
                                        </p:tgtEl>
                                      </p:cBhvr>
                                    </p:animEffect>
                                    <p:set>
                                      <p:cBhvr>
                                        <p:cTn id="50" dur="1" fill="hold">
                                          <p:stCondLst>
                                            <p:cond delay="499"/>
                                          </p:stCondLst>
                                        </p:cTn>
                                        <p:tgtEl>
                                          <p:spTgt spid="5"/>
                                        </p:tgtEl>
                                        <p:attrNameLst>
                                          <p:attrName>style.visibility</p:attrName>
                                        </p:attrNameLst>
                                      </p:cBhvr>
                                      <p:to>
                                        <p:strVal val="hidden"/>
                                      </p:to>
                                    </p:set>
                                  </p:childTnLst>
                                </p:cTn>
                              </p:par>
                              <p:par>
                                <p:cTn id="51" presetID="22" presetClass="entr" presetSubtype="4"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down)">
                                      <p:cBhvr>
                                        <p:cTn id="53" dur="500"/>
                                        <p:tgtEl>
                                          <p:spTgt spid="12"/>
                                        </p:tgtEl>
                                      </p:cBhvr>
                                    </p:animEffect>
                                  </p:childTnLst>
                                </p:cTn>
                              </p:par>
                            </p:childTnLst>
                          </p:cTn>
                        </p:par>
                      </p:childTnLst>
                    </p:cTn>
                  </p:par>
                </p:childTnLst>
              </p:cTn>
              <p:nextCondLst>
                <p:cond evt="onClick" delay="0">
                  <p:tgtEl>
                    <p:spTgt spid="5"/>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22" presetClass="exit" presetSubtype="1" fill="hold" grpId="1" nodeType="clickEffect">
                                  <p:stCondLst>
                                    <p:cond delay="0"/>
                                  </p:stCondLst>
                                  <p:childTnLst>
                                    <p:animEffect transition="out" filter="wipe(up)">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par>
                                <p:cTn id="60" presetID="22" presetClass="entr" presetSubtype="1" fill="hold" grpId="1" nodeType="with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wipe(up)">
                                      <p:cBhvr>
                                        <p:cTn id="62" dur="500"/>
                                        <p:tgtEl>
                                          <p:spTgt spid="5"/>
                                        </p:tgtEl>
                                      </p:cBhvr>
                                    </p:animEffect>
                                  </p:childTnLst>
                                </p:cTn>
                              </p:par>
                            </p:childTnLst>
                          </p:cTn>
                        </p:par>
                      </p:childTnLst>
                    </p:cTn>
                  </p:par>
                </p:childTnLst>
              </p:cTn>
              <p:nextCondLst>
                <p:cond evt="onClick" delay="0">
                  <p:tgtEl>
                    <p:spTgt spid="12"/>
                  </p:tgtEl>
                </p:cond>
              </p:nextCondLst>
            </p:seq>
          </p:childTnLst>
        </p:cTn>
      </p:par>
    </p:tnLst>
    <p:bldLst>
      <p:bldP spid="2" grpId="0"/>
      <p:bldP spid="2" grpId="1"/>
      <p:bldP spid="3" grpId="0"/>
      <p:bldP spid="3" grpId="1"/>
      <p:bldP spid="11" grpId="0"/>
      <p:bldP spid="11" grpId="1"/>
      <p:bldP spid="10" grpId="0"/>
      <p:bldP spid="10" grpId="1"/>
      <p:bldP spid="5" grpId="0" animBg="1"/>
      <p:bldP spid="5" grpId="1" animBg="1"/>
      <p:bldP spid="12" grpId="0"/>
      <p:bldP spid="12" grpId="1"/>
      <p:bldP spid="15"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age result for blurred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ttp://gallery.yopriceville.com/var/albums/Free-Clipart-Pictures/Movember-PNG/Movember_Glasses_PNG_Clipart_Image.png?m=1438127155"/>
          <p:cNvPicPr>
            <a:picLocks noChangeAspect="1" noChangeArrowheads="1"/>
          </p:cNvPicPr>
          <p:nvPr/>
        </p:nvPicPr>
        <p:blipFill rotWithShape="1">
          <a:blip r:embed="rId4" cstate="screen">
            <a:duotone>
              <a:prstClr val="black"/>
              <a:srgbClr val="002060">
                <a:tint val="45000"/>
                <a:satMod val="400000"/>
              </a:srgbClr>
            </a:duotone>
            <a:extLst>
              <a:ext uri="{28A0092B-C50C-407E-A947-70E740481C1C}">
                <a14:useLocalDpi xmlns:a14="http://schemas.microsoft.com/office/drawing/2010/main"/>
              </a:ext>
            </a:extLst>
          </a:blip>
          <a:srcRect/>
          <a:stretch/>
        </p:blipFill>
        <p:spPr bwMode="auto">
          <a:xfrm>
            <a:off x="-45737" y="1197133"/>
            <a:ext cx="12237737" cy="4365467"/>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718142" y="1433016"/>
            <a:ext cx="4389885" cy="3882887"/>
          </a:xfrm>
          <a:prstGeom prst="ellipse">
            <a:avLst/>
          </a:prstGeom>
          <a:blipFill dpi="0" rotWithShape="1">
            <a:blip r:embed="rId5" cstate="screen">
              <a:extLst>
                <a:ext uri="{28A0092B-C50C-407E-A947-70E740481C1C}">
                  <a14:useLocalDpi xmlns:a14="http://schemas.microsoft.com/office/drawing/2010/main"/>
                </a:ext>
              </a:extLst>
            </a:blip>
            <a:srcRect/>
            <a:stretch>
              <a:fillRect/>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370763" y="1862016"/>
            <a:ext cx="3330150" cy="2862322"/>
          </a:xfrm>
          <a:prstGeom prst="rect">
            <a:avLst/>
          </a:prstGeom>
          <a:noFill/>
        </p:spPr>
        <p:txBody>
          <a:bodyPr wrap="square" rtlCol="0">
            <a:spAutoFit/>
          </a:bodyPr>
          <a:lstStyle/>
          <a:p>
            <a:r>
              <a:rPr lang="en-US" dirty="0">
                <a:latin typeface="Century Gothic" panose="020B0502020202020204" pitchFamily="34" charset="0"/>
              </a:rPr>
              <a:t>I’ve played competitive table tennis since the age of 9, and it has taught me so much about what it means to always be looking for improvement. I’ve made lifelong friends in the sport, and this is a photo from one of my favorite annual teams tournaments.</a:t>
            </a:r>
          </a:p>
        </p:txBody>
      </p:sp>
      <p:sp>
        <p:nvSpPr>
          <p:cNvPr id="11" name="TextBox 10"/>
          <p:cNvSpPr txBox="1"/>
          <p:nvPr/>
        </p:nvSpPr>
        <p:spPr>
          <a:xfrm>
            <a:off x="7518198" y="3738207"/>
            <a:ext cx="3542889" cy="923330"/>
          </a:xfrm>
          <a:prstGeom prst="rect">
            <a:avLst/>
          </a:prstGeom>
          <a:noFill/>
        </p:spPr>
        <p:txBody>
          <a:bodyPr wrap="square" rtlCol="0">
            <a:spAutoFit/>
          </a:bodyPr>
          <a:lstStyle/>
          <a:p>
            <a:pPr algn="ctr"/>
            <a:r>
              <a:rPr lang="en-US" dirty="0">
                <a:latin typeface="Century Gothic" panose="020B0502020202020204" pitchFamily="34" charset="0"/>
              </a:rPr>
              <a:t>if at first you don’t </a:t>
            </a:r>
          </a:p>
          <a:p>
            <a:pPr algn="ctr"/>
            <a:r>
              <a:rPr lang="en-US" dirty="0">
                <a:latin typeface="Century Gothic" panose="020B0502020202020204" pitchFamily="34" charset="0"/>
              </a:rPr>
              <a:t>succeed, figure out why, then</a:t>
            </a:r>
          </a:p>
          <a:p>
            <a:pPr algn="ctr"/>
            <a:r>
              <a:rPr lang="en-US" dirty="0">
                <a:latin typeface="Century Gothic" panose="020B0502020202020204" pitchFamily="34" charset="0"/>
              </a:rPr>
              <a:t>don’t do it again</a:t>
            </a:r>
          </a:p>
        </p:txBody>
      </p:sp>
      <p:sp>
        <p:nvSpPr>
          <p:cNvPr id="10" name="TextBox 9"/>
          <p:cNvSpPr txBox="1"/>
          <p:nvPr/>
        </p:nvSpPr>
        <p:spPr>
          <a:xfrm>
            <a:off x="7444408" y="2079409"/>
            <a:ext cx="3289556" cy="923330"/>
          </a:xfrm>
          <a:prstGeom prst="rect">
            <a:avLst/>
          </a:prstGeom>
          <a:noFill/>
        </p:spPr>
        <p:txBody>
          <a:bodyPr wrap="square" rtlCol="0">
            <a:spAutoFit/>
          </a:bodyPr>
          <a:lstStyle/>
          <a:p>
            <a:pPr algn="ctr"/>
            <a:r>
              <a:rPr lang="en-US" dirty="0">
                <a:latin typeface="Century Gothic" panose="020B0502020202020204" pitchFamily="34" charset="0"/>
              </a:rPr>
              <a:t>differences do not</a:t>
            </a:r>
          </a:p>
          <a:p>
            <a:pPr algn="ctr"/>
            <a:r>
              <a:rPr lang="en-US" dirty="0">
                <a:latin typeface="Century Gothic" panose="020B0502020202020204" pitchFamily="34" charset="0"/>
              </a:rPr>
              <a:t>define you, but rather, they</a:t>
            </a:r>
          </a:p>
          <a:p>
            <a:pPr algn="ctr"/>
            <a:r>
              <a:rPr lang="en-US" dirty="0">
                <a:latin typeface="Century Gothic" panose="020B0502020202020204" pitchFamily="34" charset="0"/>
              </a:rPr>
              <a:t>help to set your goals</a:t>
            </a:r>
          </a:p>
        </p:txBody>
      </p:sp>
      <p:sp>
        <p:nvSpPr>
          <p:cNvPr id="8" name="TextBox 7"/>
          <p:cNvSpPr txBox="1"/>
          <p:nvPr/>
        </p:nvSpPr>
        <p:spPr>
          <a:xfrm>
            <a:off x="7348478" y="2175283"/>
            <a:ext cx="3712609" cy="584775"/>
          </a:xfrm>
          <a:prstGeom prst="rect">
            <a:avLst/>
          </a:prstGeom>
          <a:noFill/>
        </p:spPr>
        <p:txBody>
          <a:bodyPr wrap="square" rtlCol="0">
            <a:spAutoFit/>
          </a:bodyPr>
          <a:lstStyle/>
          <a:p>
            <a:pPr algn="ctr"/>
            <a:r>
              <a:rPr lang="en-US" sz="3200" dirty="0">
                <a:latin typeface="Bauhaus 93" panose="04030905020B02020C02" pitchFamily="82" charset="0"/>
              </a:rPr>
              <a:t>Perseverance</a:t>
            </a:r>
          </a:p>
        </p:txBody>
      </p:sp>
      <p:sp>
        <p:nvSpPr>
          <p:cNvPr id="9" name="TextBox 8"/>
          <p:cNvSpPr txBox="1"/>
          <p:nvPr/>
        </p:nvSpPr>
        <p:spPr>
          <a:xfrm>
            <a:off x="7433935" y="3957191"/>
            <a:ext cx="3964032" cy="523220"/>
          </a:xfrm>
          <a:prstGeom prst="rect">
            <a:avLst/>
          </a:prstGeom>
          <a:noFill/>
        </p:spPr>
        <p:txBody>
          <a:bodyPr wrap="square" rtlCol="0">
            <a:spAutoFit/>
          </a:bodyPr>
          <a:lstStyle/>
          <a:p>
            <a:pPr algn="ctr"/>
            <a:r>
              <a:rPr lang="en-US" sz="2800" dirty="0">
                <a:latin typeface="Bell MT" panose="02020503060305020303" pitchFamily="18" charset="0"/>
              </a:rPr>
              <a:t>Mindset/Attitude</a:t>
            </a:r>
          </a:p>
        </p:txBody>
      </p:sp>
      <p:sp>
        <p:nvSpPr>
          <p:cNvPr id="13" name="Arrow: Right 12">
            <a:hlinkClick r:id="rId6" action="ppaction://hlinksldjump"/>
          </p:cNvPr>
          <p:cNvSpPr/>
          <p:nvPr/>
        </p:nvSpPr>
        <p:spPr>
          <a:xfrm flipH="1">
            <a:off x="741749" y="5889968"/>
            <a:ext cx="1258028" cy="640663"/>
          </a:xfrm>
          <a:prstGeom prst="rightArrow">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hlinkClick r:id="rId7" action="ppaction://hlinksldjump"/>
          </p:cNvPr>
          <p:cNvSpPr/>
          <p:nvPr/>
        </p:nvSpPr>
        <p:spPr>
          <a:xfrm>
            <a:off x="10139939" y="5899829"/>
            <a:ext cx="1258028" cy="640663"/>
          </a:xfrm>
          <a:prstGeom prst="rightArrow">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99494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withEffect">
                                  <p:stCondLst>
                                    <p:cond delay="0"/>
                                  </p:stCondLst>
                                  <p:childTnLst>
                                    <p:animScale>
                                      <p:cBhvr>
                                        <p:cTn id="6" dur="2000" fill="hold"/>
                                        <p:tgtEl>
                                          <p:spTgt spid="13"/>
                                        </p:tgtEl>
                                      </p:cBhvr>
                                      <p:by x="80000" y="80000"/>
                                    </p:animScale>
                                  </p:childTnLst>
                                </p:cTn>
                              </p:par>
                              <p:par>
                                <p:cTn id="7" presetID="6" presetClass="emph" presetSubtype="0" repeatCount="indefinite" autoRev="1" fill="hold" grpId="0" nodeType="withEffect">
                                  <p:stCondLst>
                                    <p:cond delay="0"/>
                                  </p:stCondLst>
                                  <p:childTnLst>
                                    <p:animScale>
                                      <p:cBhvr>
                                        <p:cTn id="8" dur="2000" fill="hold"/>
                                        <p:tgtEl>
                                          <p:spTgt spid="14"/>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8"/>
                                        </p:tgtEl>
                                      </p:cBhvr>
                                    </p:animEffect>
                                    <p:set>
                                      <p:cBhvr>
                                        <p:cTn id="14" dur="1" fill="hold">
                                          <p:stCondLst>
                                            <p:cond delay="499"/>
                                          </p:stCondLst>
                                        </p:cTn>
                                        <p:tgtEl>
                                          <p:spTgt spid="8"/>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nextCondLst>
                <p:cond evt="onClick" delay="0">
                  <p:tgtEl>
                    <p:spTgt spid="8"/>
                  </p:tgtEl>
                </p:cond>
              </p:nextCondLst>
            </p:seq>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nextCondLst>
                <p:cond evt="onClick" delay="0">
                  <p:tgtEl>
                    <p:spTgt spid="9"/>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par>
                                <p:cTn id="33" presetID="10" presetClass="entr" presetSubtype="0" fill="hold" grpId="1"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nextCondLst>
                <p:cond evt="onClick" delay="0">
                  <p:tgtEl>
                    <p:spTgt spid="10"/>
                  </p:tgtEl>
                </p:cond>
              </p:nextCondLst>
            </p:seq>
            <p:seq concurrent="1" nextAc="seek">
              <p:cTn id="36" restart="whenNotActive" fill="hold" evtFilter="cancelBubble" nodeType="interactiveSeq">
                <p:stCondLst>
                  <p:cond evt="onClick" delay="0">
                    <p:tgtEl>
                      <p:spTgt spid="11"/>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11"/>
                                        </p:tgtEl>
                                      </p:cBhvr>
                                    </p:animEffect>
                                    <p:set>
                                      <p:cBhvr>
                                        <p:cTn id="41" dur="1" fill="hold">
                                          <p:stCondLst>
                                            <p:cond delay="499"/>
                                          </p:stCondLst>
                                        </p:cTn>
                                        <p:tgtEl>
                                          <p:spTgt spid="11"/>
                                        </p:tgtEl>
                                        <p:attrNameLst>
                                          <p:attrName>style.visibility</p:attrName>
                                        </p:attrNameLst>
                                      </p:cBhvr>
                                      <p:to>
                                        <p:strVal val="hidden"/>
                                      </p:to>
                                    </p:set>
                                  </p:childTnLst>
                                </p:cTn>
                              </p:par>
                              <p:par>
                                <p:cTn id="42" presetID="10" presetClass="entr" presetSubtype="0" fill="hold" grpId="1"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childTnLst>
                    </p:cTn>
                  </p:par>
                </p:childTnLst>
              </p:cTn>
              <p:nextCondLst>
                <p:cond evt="onClick" delay="0">
                  <p:tgtEl>
                    <p:spTgt spid="11"/>
                  </p:tgtEl>
                </p:cond>
              </p:nextCondLst>
            </p:seq>
            <p:seq concurrent="1" nextAc="seek">
              <p:cTn id="45" restart="whenNotActive" fill="hold" evtFilter="cancelBubble" nodeType="interactiveSeq">
                <p:stCondLst>
                  <p:cond evt="onClick" delay="0">
                    <p:tgtEl>
                      <p:spTgt spid="7"/>
                    </p:tgtEl>
                  </p:cond>
                </p:stCondLst>
                <p:endSync evt="end" delay="0">
                  <p:rtn val="all"/>
                </p:endSync>
                <p:childTnLst>
                  <p:par>
                    <p:cTn id="46" fill="hold">
                      <p:stCondLst>
                        <p:cond delay="0"/>
                      </p:stCondLst>
                      <p:childTnLst>
                        <p:par>
                          <p:cTn id="47" fill="hold">
                            <p:stCondLst>
                              <p:cond delay="0"/>
                            </p:stCondLst>
                            <p:childTnLst>
                              <p:par>
                                <p:cTn id="48" presetID="22" presetClass="exit" presetSubtype="4" fill="hold" grpId="0" nodeType="clickEffect">
                                  <p:stCondLst>
                                    <p:cond delay="0"/>
                                  </p:stCondLst>
                                  <p:childTnLst>
                                    <p:animEffect transition="out" filter="wipe(down)">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par>
                                <p:cTn id="51" presetID="22" presetClass="entr" presetSubtype="4"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down)">
                                      <p:cBhvr>
                                        <p:cTn id="53" dur="500"/>
                                        <p:tgtEl>
                                          <p:spTgt spid="15"/>
                                        </p:tgtEl>
                                      </p:cBhvr>
                                    </p:animEffec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15"/>
                    </p:tgtEl>
                  </p:cond>
                </p:stCondLst>
                <p:endSync evt="end" delay="0">
                  <p:rtn val="all"/>
                </p:endSync>
                <p:childTnLst>
                  <p:par>
                    <p:cTn id="55" fill="hold">
                      <p:stCondLst>
                        <p:cond delay="0"/>
                      </p:stCondLst>
                      <p:childTnLst>
                        <p:par>
                          <p:cTn id="56" fill="hold">
                            <p:stCondLst>
                              <p:cond delay="0"/>
                            </p:stCondLst>
                            <p:childTnLst>
                              <p:par>
                                <p:cTn id="57" presetID="22" presetClass="exit" presetSubtype="1" fill="hold" grpId="1" nodeType="clickEffect">
                                  <p:stCondLst>
                                    <p:cond delay="0"/>
                                  </p:stCondLst>
                                  <p:childTnLst>
                                    <p:animEffect transition="out" filter="wipe(up)">
                                      <p:cBhvr>
                                        <p:cTn id="58" dur="500"/>
                                        <p:tgtEl>
                                          <p:spTgt spid="15"/>
                                        </p:tgtEl>
                                      </p:cBhvr>
                                    </p:animEffect>
                                    <p:set>
                                      <p:cBhvr>
                                        <p:cTn id="59" dur="1" fill="hold">
                                          <p:stCondLst>
                                            <p:cond delay="499"/>
                                          </p:stCondLst>
                                        </p:cTn>
                                        <p:tgtEl>
                                          <p:spTgt spid="15"/>
                                        </p:tgtEl>
                                        <p:attrNameLst>
                                          <p:attrName>style.visibility</p:attrName>
                                        </p:attrNameLst>
                                      </p:cBhvr>
                                      <p:to>
                                        <p:strVal val="hidden"/>
                                      </p:to>
                                    </p:set>
                                  </p:childTnLst>
                                </p:cTn>
                              </p:par>
                              <p:par>
                                <p:cTn id="60" presetID="22" presetClass="entr" presetSubtype="1" fill="hold" grpId="1" nodeType="with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wipe(up)">
                                      <p:cBhvr>
                                        <p:cTn id="62" dur="500"/>
                                        <p:tgtEl>
                                          <p:spTgt spid="7"/>
                                        </p:tgtEl>
                                      </p:cBhvr>
                                    </p:animEffect>
                                  </p:childTnLst>
                                </p:cTn>
                              </p:par>
                            </p:childTnLst>
                          </p:cTn>
                        </p:par>
                      </p:childTnLst>
                    </p:cTn>
                  </p:par>
                </p:childTnLst>
              </p:cTn>
              <p:nextCondLst>
                <p:cond evt="onClick" delay="0">
                  <p:tgtEl>
                    <p:spTgt spid="15"/>
                  </p:tgtEl>
                </p:cond>
              </p:nextCondLst>
            </p:seq>
          </p:childTnLst>
        </p:cTn>
      </p:par>
    </p:tnLst>
    <p:bldLst>
      <p:bldP spid="7" grpId="0" animBg="1"/>
      <p:bldP spid="7" grpId="1" animBg="1"/>
      <p:bldP spid="15" grpId="0"/>
      <p:bldP spid="15" grpId="1"/>
      <p:bldP spid="11" grpId="0"/>
      <p:bldP spid="11" grpId="1"/>
      <p:bldP spid="10" grpId="0"/>
      <p:bldP spid="10" grpId="1"/>
      <p:bldP spid="8" grpId="0"/>
      <p:bldP spid="8" grpId="1"/>
      <p:bldP spid="9" grpId="0"/>
      <p:bldP spid="9" grpId="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8" name="Picture 6" descr="Image result for blurred background"/>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ttp://gallery.yopriceville.com/var/albums/Free-Clipart-Pictures/Movember-PNG/Movember_Glasses_PNG_Clipart_Image.png?m=143812715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5737" y="1197133"/>
            <a:ext cx="12237737" cy="4365467"/>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a:off x="630621" y="1412544"/>
            <a:ext cx="4529692" cy="3882887"/>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286318" y="2151278"/>
            <a:ext cx="3501530" cy="923330"/>
          </a:xfrm>
          <a:prstGeom prst="rect">
            <a:avLst/>
          </a:prstGeom>
          <a:noFill/>
        </p:spPr>
        <p:txBody>
          <a:bodyPr wrap="square" rtlCol="0">
            <a:spAutoFit/>
          </a:bodyPr>
          <a:lstStyle/>
          <a:p>
            <a:pPr algn="ctr"/>
            <a:r>
              <a:rPr lang="en-US" dirty="0">
                <a:latin typeface="Century Gothic" panose="020B0502020202020204" pitchFamily="34" charset="0"/>
              </a:rPr>
              <a:t>the first birdsong of</a:t>
            </a:r>
          </a:p>
          <a:p>
            <a:pPr algn="ctr"/>
            <a:r>
              <a:rPr lang="en-US" dirty="0">
                <a:latin typeface="Century Gothic" panose="020B0502020202020204" pitchFamily="34" charset="0"/>
              </a:rPr>
              <a:t>Spring, like the last leaf of Fall;</a:t>
            </a:r>
          </a:p>
          <a:p>
            <a:pPr algn="ctr"/>
            <a:r>
              <a:rPr lang="en-US" dirty="0">
                <a:latin typeface="Century Gothic" panose="020B0502020202020204" pitchFamily="34" charset="0"/>
              </a:rPr>
              <a:t>time is in your hands</a:t>
            </a:r>
          </a:p>
        </p:txBody>
      </p:sp>
      <p:sp>
        <p:nvSpPr>
          <p:cNvPr id="10" name="TextBox 9"/>
          <p:cNvSpPr txBox="1"/>
          <p:nvPr/>
        </p:nvSpPr>
        <p:spPr>
          <a:xfrm>
            <a:off x="6881675" y="2255874"/>
            <a:ext cx="4200307" cy="646331"/>
          </a:xfrm>
          <a:prstGeom prst="rect">
            <a:avLst/>
          </a:prstGeom>
          <a:noFill/>
        </p:spPr>
        <p:txBody>
          <a:bodyPr wrap="square" rtlCol="0">
            <a:spAutoFit/>
          </a:bodyPr>
          <a:lstStyle/>
          <a:p>
            <a:pPr algn="ctr"/>
            <a:r>
              <a:rPr lang="en-US" sz="3600" dirty="0">
                <a:latin typeface="Gabriola" panose="04040605051002020D02" pitchFamily="82" charset="0"/>
              </a:rPr>
              <a:t>Attention to Detail</a:t>
            </a:r>
          </a:p>
        </p:txBody>
      </p:sp>
      <p:sp>
        <p:nvSpPr>
          <p:cNvPr id="11" name="TextBox 10"/>
          <p:cNvSpPr txBox="1"/>
          <p:nvPr/>
        </p:nvSpPr>
        <p:spPr>
          <a:xfrm>
            <a:off x="7594100" y="3366573"/>
            <a:ext cx="3579695" cy="954107"/>
          </a:xfrm>
          <a:prstGeom prst="rect">
            <a:avLst/>
          </a:prstGeom>
          <a:noFill/>
        </p:spPr>
        <p:txBody>
          <a:bodyPr wrap="square" rtlCol="0">
            <a:spAutoFit/>
          </a:bodyPr>
          <a:lstStyle/>
          <a:p>
            <a:pPr algn="ctr"/>
            <a:r>
              <a:rPr lang="en-US" sz="2800" dirty="0">
                <a:latin typeface="Bradley Hand ITC" panose="03070402050302030203" pitchFamily="66" charset="0"/>
              </a:rPr>
              <a:t>Appreciating the Small Things in Life</a:t>
            </a:r>
          </a:p>
        </p:txBody>
      </p:sp>
      <p:sp>
        <p:nvSpPr>
          <p:cNvPr id="8" name="TextBox 7"/>
          <p:cNvSpPr txBox="1"/>
          <p:nvPr/>
        </p:nvSpPr>
        <p:spPr>
          <a:xfrm>
            <a:off x="7647768" y="3395274"/>
            <a:ext cx="3366409" cy="923330"/>
          </a:xfrm>
          <a:prstGeom prst="rect">
            <a:avLst/>
          </a:prstGeom>
          <a:noFill/>
        </p:spPr>
        <p:txBody>
          <a:bodyPr wrap="square" rtlCol="0">
            <a:spAutoFit/>
          </a:bodyPr>
          <a:lstStyle/>
          <a:p>
            <a:pPr algn="ctr"/>
            <a:r>
              <a:rPr lang="en-US" dirty="0">
                <a:latin typeface="Century Gothic" panose="020B0502020202020204" pitchFamily="34" charset="0"/>
              </a:rPr>
              <a:t>what matters most is</a:t>
            </a:r>
          </a:p>
          <a:p>
            <a:pPr algn="ctr"/>
            <a:r>
              <a:rPr lang="en-US" dirty="0">
                <a:latin typeface="Century Gothic" panose="020B0502020202020204" pitchFamily="34" charset="0"/>
              </a:rPr>
              <a:t>not the most of matter but</a:t>
            </a:r>
          </a:p>
          <a:p>
            <a:pPr algn="ctr"/>
            <a:r>
              <a:rPr lang="en-US" dirty="0">
                <a:latin typeface="Century Gothic" panose="020B0502020202020204" pitchFamily="34" charset="0"/>
              </a:rPr>
              <a:t>what you choose to see</a:t>
            </a:r>
          </a:p>
        </p:txBody>
      </p:sp>
      <p:sp>
        <p:nvSpPr>
          <p:cNvPr id="13" name="Arrow: Right 12">
            <a:hlinkClick r:id="rId5" action="ppaction://hlinksldjump"/>
          </p:cNvPr>
          <p:cNvSpPr/>
          <p:nvPr/>
        </p:nvSpPr>
        <p:spPr>
          <a:xfrm flipH="1">
            <a:off x="741749" y="5889968"/>
            <a:ext cx="1258028" cy="640663"/>
          </a:xfrm>
          <a:prstGeom prst="rightArrow">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hlinkClick r:id="rId6" action="ppaction://hlinksldjump"/>
          </p:cNvPr>
          <p:cNvSpPr/>
          <p:nvPr/>
        </p:nvSpPr>
        <p:spPr>
          <a:xfrm>
            <a:off x="10139939" y="5899829"/>
            <a:ext cx="1258028" cy="640663"/>
          </a:xfrm>
          <a:prstGeom prst="rightArrow">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370763" y="1930465"/>
            <a:ext cx="3333841" cy="2800767"/>
          </a:xfrm>
          <a:prstGeom prst="rect">
            <a:avLst/>
          </a:prstGeom>
          <a:noFill/>
        </p:spPr>
        <p:txBody>
          <a:bodyPr wrap="square" rtlCol="0">
            <a:spAutoFit/>
          </a:bodyPr>
          <a:lstStyle/>
          <a:p>
            <a:r>
              <a:rPr lang="en-US" sz="1600" dirty="0">
                <a:latin typeface="Century Gothic" panose="020B0502020202020204" pitchFamily="34" charset="0"/>
              </a:rPr>
              <a:t>This is a photo I took for a macro photography project. I loved the idea of bringing attention to small and easily overlooked, yet beautiful details in life. On the outside of my dorm room, I keep track of my “Small Happiness of the Day” to remind myself that life is full of positives if you look hard enough.</a:t>
            </a:r>
          </a:p>
        </p:txBody>
      </p:sp>
    </p:spTree>
    <p:extLst>
      <p:ext uri="{BB962C8B-B14F-4D97-AF65-F5344CB8AC3E}">
        <p14:creationId xmlns:p14="http://schemas.microsoft.com/office/powerpoint/2010/main" val="3473195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withEffect">
                                  <p:stCondLst>
                                    <p:cond delay="0"/>
                                  </p:stCondLst>
                                  <p:childTnLst>
                                    <p:animScale>
                                      <p:cBhvr>
                                        <p:cTn id="6" dur="2000" fill="hold"/>
                                        <p:tgtEl>
                                          <p:spTgt spid="13"/>
                                        </p:tgtEl>
                                      </p:cBhvr>
                                      <p:by x="80000" y="80000"/>
                                    </p:animScale>
                                  </p:childTnLst>
                                </p:cTn>
                              </p:par>
                              <p:par>
                                <p:cTn id="7" presetID="6" presetClass="emph" presetSubtype="0" repeatCount="indefinite" autoRev="1" fill="hold" grpId="0" nodeType="withEffect">
                                  <p:stCondLst>
                                    <p:cond delay="0"/>
                                  </p:stCondLst>
                                  <p:childTnLst>
                                    <p:animScale>
                                      <p:cBhvr>
                                        <p:cTn id="8" dur="2000" fill="hold"/>
                                        <p:tgtEl>
                                          <p:spTgt spid="14"/>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par>
                                <p:cTn id="15" presetID="10" presetClass="entr" presetSubtype="0" fill="hold" grpId="2"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nextCondLst>
                <p:cond evt="onClick" delay="0">
                  <p:tgtEl>
                    <p:spTgt spid="10"/>
                  </p:tgtEl>
                </p:cond>
              </p:nextCondLst>
            </p:seq>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par>
                                <p:cTn id="24" presetID="10" presetClass="entr" presetSubtype="0" fill="hold" grpId="2"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nextCondLst>
                <p:cond evt="onClick" delay="0">
                  <p:tgtEl>
                    <p:spTgt spid="11"/>
                  </p:tgtEl>
                </p:cond>
              </p:nextCondLst>
            </p:seq>
            <p:seq concurrent="1" nextAc="seek">
              <p:cTn id="27" restart="whenNotActive" fill="hold" evtFilter="cancelBubble" nodeType="interactiveSeq">
                <p:stCondLst>
                  <p:cond evt="onClick" delay="0">
                    <p:tgtEl>
                      <p:spTgt spid="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3" nodeType="click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par>
                                <p:cTn id="33" presetID="10" presetClass="entr" presetSubtype="0" fill="hold" grpId="1"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nextCondLst>
                <p:cond evt="onClick" delay="0">
                  <p:tgtEl>
                    <p:spTgt spid="7"/>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grpId="3" nodeType="clickEffect">
                                  <p:stCondLst>
                                    <p:cond delay="0"/>
                                  </p:stCondLst>
                                  <p:childTnLst>
                                    <p:animEffect transition="out" filter="fade">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par>
                                <p:cTn id="42" presetID="10" presetClass="entr" presetSubtype="0" fill="hold" grpId="1"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childTnLst>
                          </p:cTn>
                        </p:par>
                      </p:childTnLst>
                    </p:cTn>
                  </p:par>
                </p:childTnLst>
              </p:cTn>
              <p:nextCondLst>
                <p:cond evt="onClick" delay="0">
                  <p:tgtEl>
                    <p:spTgt spid="8"/>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p:stCondLst>
                        <p:cond delay="0"/>
                      </p:stCondLst>
                      <p:childTnLst>
                        <p:par>
                          <p:cTn id="47" fill="hold">
                            <p:stCondLst>
                              <p:cond delay="0"/>
                            </p:stCondLst>
                            <p:childTnLst>
                              <p:par>
                                <p:cTn id="48" presetID="22" presetClass="exit" presetSubtype="4" fill="hold" grpId="0" nodeType="clickEffect">
                                  <p:stCondLst>
                                    <p:cond delay="0"/>
                                  </p:stCondLst>
                                  <p:childTnLst>
                                    <p:animEffect transition="out" filter="wipe(down)">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par>
                                <p:cTn id="51" presetID="22" presetClass="entr" presetSubtype="4"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down)">
                                      <p:cBhvr>
                                        <p:cTn id="53" dur="500"/>
                                        <p:tgtEl>
                                          <p:spTgt spid="15"/>
                                        </p:tgtEl>
                                      </p:cBhvr>
                                    </p:animEffect>
                                  </p:childTnLst>
                                </p:cTn>
                              </p:par>
                            </p:childTnLst>
                          </p:cTn>
                        </p:par>
                      </p:childTnLst>
                    </p:cTn>
                  </p:par>
                </p:childTnLst>
              </p:cTn>
              <p:nextCondLst>
                <p:cond evt="onClick" delay="0">
                  <p:tgtEl>
                    <p:spTgt spid="9"/>
                  </p:tgtEl>
                </p:cond>
              </p:nextCondLst>
            </p:seq>
            <p:seq concurrent="1" nextAc="seek">
              <p:cTn id="54" restart="whenNotActive" fill="hold" evtFilter="cancelBubble" nodeType="interactiveSeq">
                <p:stCondLst>
                  <p:cond evt="onClick" delay="0">
                    <p:tgtEl>
                      <p:spTgt spid="15"/>
                    </p:tgtEl>
                  </p:cond>
                </p:stCondLst>
                <p:endSync evt="end" delay="0">
                  <p:rtn val="all"/>
                </p:endSync>
                <p:childTnLst>
                  <p:par>
                    <p:cTn id="55" fill="hold">
                      <p:stCondLst>
                        <p:cond delay="0"/>
                      </p:stCondLst>
                      <p:childTnLst>
                        <p:par>
                          <p:cTn id="56" fill="hold">
                            <p:stCondLst>
                              <p:cond delay="0"/>
                            </p:stCondLst>
                            <p:childTnLst>
                              <p:par>
                                <p:cTn id="57" presetID="22" presetClass="exit" presetSubtype="1" fill="hold" grpId="1" nodeType="clickEffect">
                                  <p:stCondLst>
                                    <p:cond delay="0"/>
                                  </p:stCondLst>
                                  <p:childTnLst>
                                    <p:animEffect transition="out" filter="wipe(up)">
                                      <p:cBhvr>
                                        <p:cTn id="58" dur="500"/>
                                        <p:tgtEl>
                                          <p:spTgt spid="15"/>
                                        </p:tgtEl>
                                      </p:cBhvr>
                                    </p:animEffect>
                                    <p:set>
                                      <p:cBhvr>
                                        <p:cTn id="59" dur="1" fill="hold">
                                          <p:stCondLst>
                                            <p:cond delay="499"/>
                                          </p:stCondLst>
                                        </p:cTn>
                                        <p:tgtEl>
                                          <p:spTgt spid="15"/>
                                        </p:tgtEl>
                                        <p:attrNameLst>
                                          <p:attrName>style.visibility</p:attrName>
                                        </p:attrNameLst>
                                      </p:cBhvr>
                                      <p:to>
                                        <p:strVal val="hidden"/>
                                      </p:to>
                                    </p:set>
                                  </p:childTnLst>
                                </p:cTn>
                              </p:par>
                              <p:par>
                                <p:cTn id="60" presetID="22" presetClass="entr" presetSubtype="1" fill="hold" grpId="1" nodeType="with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up)">
                                      <p:cBhvr>
                                        <p:cTn id="62" dur="500"/>
                                        <p:tgtEl>
                                          <p:spTgt spid="9"/>
                                        </p:tgtEl>
                                      </p:cBhvr>
                                    </p:animEffect>
                                  </p:childTnLst>
                                </p:cTn>
                              </p:par>
                            </p:childTnLst>
                          </p:cTn>
                        </p:par>
                      </p:childTnLst>
                    </p:cTn>
                  </p:par>
                </p:childTnLst>
              </p:cTn>
              <p:nextCondLst>
                <p:cond evt="onClick" delay="0">
                  <p:tgtEl>
                    <p:spTgt spid="15"/>
                  </p:tgtEl>
                </p:cond>
              </p:nextCondLst>
            </p:seq>
          </p:childTnLst>
        </p:cTn>
      </p:par>
    </p:tnLst>
    <p:bldLst>
      <p:bldP spid="9" grpId="0" animBg="1"/>
      <p:bldP spid="9" grpId="1" animBg="1"/>
      <p:bldP spid="7" grpId="2"/>
      <p:bldP spid="7" grpId="3"/>
      <p:bldP spid="10" grpId="0"/>
      <p:bldP spid="10" grpId="1"/>
      <p:bldP spid="11" grpId="0"/>
      <p:bldP spid="11" grpId="1"/>
      <p:bldP spid="8" grpId="2"/>
      <p:bldP spid="8" grpId="3"/>
      <p:bldP spid="13" grpId="0" animBg="1"/>
      <p:bldP spid="14" grpId="0" animBg="1"/>
      <p:bldP spid="15" grpId="0"/>
      <p:bldP spid="1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Lst>
          </a:blip>
          <a:stretch>
            <a:fillRect/>
          </a:stretch>
        </p:blipFill>
        <p:spPr>
          <a:xfrm>
            <a:off x="0" y="0"/>
            <a:ext cx="12192000" cy="6858000"/>
          </a:xfrm>
          <a:prstGeom prst="rect">
            <a:avLst/>
          </a:prstGeom>
        </p:spPr>
      </p:pic>
      <p:pic>
        <p:nvPicPr>
          <p:cNvPr id="4" name="Picture 6" descr="http://gallery.yopriceville.com/var/albums/Free-Clipart-Pictures/Movember-PNG/Movember_Glasses_PNG_Clipart_Image.png?m=1438127155"/>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5737" y="1197133"/>
            <a:ext cx="12237737" cy="436546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7558083" y="3772633"/>
            <a:ext cx="3357961" cy="923330"/>
          </a:xfrm>
          <a:prstGeom prst="rect">
            <a:avLst/>
          </a:prstGeom>
          <a:noFill/>
        </p:spPr>
        <p:txBody>
          <a:bodyPr wrap="square" rtlCol="0">
            <a:spAutoFit/>
          </a:bodyPr>
          <a:lstStyle/>
          <a:p>
            <a:pPr algn="ctr"/>
            <a:r>
              <a:rPr lang="en-US" dirty="0">
                <a:latin typeface="Century Gothic" panose="020B0502020202020204" pitchFamily="34" charset="0"/>
              </a:rPr>
              <a:t>why did the girl fly</a:t>
            </a:r>
          </a:p>
          <a:p>
            <a:pPr algn="ctr"/>
            <a:r>
              <a:rPr lang="en-US" dirty="0">
                <a:latin typeface="Century Gothic" panose="020B0502020202020204" pitchFamily="34" charset="0"/>
              </a:rPr>
              <a:t>to the moon? To live among</a:t>
            </a:r>
          </a:p>
          <a:p>
            <a:pPr algn="ctr"/>
            <a:r>
              <a:rPr lang="en-US" dirty="0">
                <a:latin typeface="Century Gothic" panose="020B0502020202020204" pitchFamily="34" charset="0"/>
              </a:rPr>
              <a:t>the infinite stars</a:t>
            </a:r>
          </a:p>
        </p:txBody>
      </p:sp>
      <p:sp>
        <p:nvSpPr>
          <p:cNvPr id="14" name="TextBox 13"/>
          <p:cNvSpPr txBox="1"/>
          <p:nvPr/>
        </p:nvSpPr>
        <p:spPr>
          <a:xfrm>
            <a:off x="7213298" y="2136162"/>
            <a:ext cx="4011986" cy="923330"/>
          </a:xfrm>
          <a:prstGeom prst="rect">
            <a:avLst/>
          </a:prstGeom>
          <a:noFill/>
        </p:spPr>
        <p:txBody>
          <a:bodyPr wrap="square" rtlCol="0">
            <a:spAutoFit/>
          </a:bodyPr>
          <a:lstStyle/>
          <a:p>
            <a:pPr algn="ctr"/>
            <a:r>
              <a:rPr lang="en-US" dirty="0">
                <a:latin typeface="Century Gothic" panose="020B0502020202020204" pitchFamily="34" charset="0"/>
              </a:rPr>
              <a:t>close your eyes and breathe</a:t>
            </a:r>
          </a:p>
          <a:p>
            <a:pPr algn="ctr"/>
            <a:r>
              <a:rPr lang="en-US" dirty="0">
                <a:latin typeface="Century Gothic" panose="020B0502020202020204" pitchFamily="34" charset="0"/>
              </a:rPr>
              <a:t>make a wish and seize the dream</a:t>
            </a:r>
          </a:p>
          <a:p>
            <a:pPr algn="ctr"/>
            <a:r>
              <a:rPr lang="en-US" dirty="0">
                <a:latin typeface="Century Gothic" panose="020B0502020202020204" pitchFamily="34" charset="0"/>
              </a:rPr>
              <a:t>before you let go</a:t>
            </a:r>
          </a:p>
        </p:txBody>
      </p:sp>
      <p:grpSp>
        <p:nvGrpSpPr>
          <p:cNvPr id="10" name="Group 9"/>
          <p:cNvGrpSpPr/>
          <p:nvPr/>
        </p:nvGrpSpPr>
        <p:grpSpPr>
          <a:xfrm>
            <a:off x="442087" y="1390935"/>
            <a:ext cx="4941955" cy="3979508"/>
            <a:chOff x="442087" y="1390935"/>
            <a:chExt cx="4941955" cy="3979508"/>
          </a:xfrm>
        </p:grpSpPr>
        <p:pic>
          <p:nvPicPr>
            <p:cNvPr id="9" name="Picture 8"/>
            <p:cNvPicPr>
              <a:picLocks noChangeAspect="1"/>
            </p:cNvPicPr>
            <p:nvPr/>
          </p:nvPicPr>
          <p:blipFill>
            <a:blip r:embed="rId5" cstate="screen">
              <a:extLst>
                <a:ext uri="{BEBA8EAE-BF5A-486C-A8C5-ECC9F3942E4B}">
                  <a14:imgProps xmlns:a14="http://schemas.microsoft.com/office/drawing/2010/main">
                    <a14:imgLayer r:embed="rId6">
                      <a14:imgEffect>
                        <a14:colorTemperature colorTemp="4700"/>
                      </a14:imgEffect>
                      <a14:imgEffect>
                        <a14:saturation sat="660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flipH="1">
              <a:off x="442087" y="1390935"/>
              <a:ext cx="4941955" cy="3911222"/>
            </a:xfrm>
            <a:prstGeom prst="ellipse">
              <a:avLst/>
            </a:prstGeom>
            <a:ln>
              <a:noFill/>
            </a:ln>
            <a:effectLst>
              <a:softEdge rad="317500"/>
            </a:effectLst>
          </p:spPr>
        </p:pic>
        <p:sp>
          <p:nvSpPr>
            <p:cNvPr id="5" name="Oval 4"/>
            <p:cNvSpPr/>
            <p:nvPr/>
          </p:nvSpPr>
          <p:spPr>
            <a:xfrm>
              <a:off x="1310693" y="1487556"/>
              <a:ext cx="2940585" cy="3882887"/>
            </a:xfrm>
            <a:prstGeom prst="ellipse">
              <a:avLst/>
            </a:prstGeom>
            <a:blipFill dpi="0" rotWithShape="1">
              <a:blip r:embed="rId7" cstate="screen">
                <a:extLst>
                  <a:ext uri="{28A0092B-C50C-407E-A947-70E740481C1C}">
                    <a14:useLocalDpi xmlns:a14="http://schemas.microsoft.com/office/drawing/2010/main"/>
                  </a:ext>
                </a:extLst>
              </a:blip>
              <a:srcRect/>
              <a:stretch>
                <a:fillRect/>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p:cNvSpPr txBox="1"/>
          <p:nvPr/>
        </p:nvSpPr>
        <p:spPr>
          <a:xfrm>
            <a:off x="6432292" y="2079663"/>
            <a:ext cx="4564486" cy="830997"/>
          </a:xfrm>
          <a:prstGeom prst="rect">
            <a:avLst/>
          </a:prstGeom>
          <a:noFill/>
        </p:spPr>
        <p:txBody>
          <a:bodyPr wrap="square" rtlCol="0">
            <a:spAutoFit/>
          </a:bodyPr>
          <a:lstStyle/>
          <a:p>
            <a:pPr algn="ctr"/>
            <a:r>
              <a:rPr lang="en-US" sz="4800" dirty="0">
                <a:latin typeface="Edwardian Script ITC" panose="030303020407070D0804" pitchFamily="66" charset="0"/>
              </a:rPr>
              <a:t>Dreamer</a:t>
            </a:r>
          </a:p>
        </p:txBody>
      </p:sp>
      <p:sp>
        <p:nvSpPr>
          <p:cNvPr id="7" name="TextBox 6"/>
          <p:cNvSpPr txBox="1"/>
          <p:nvPr/>
        </p:nvSpPr>
        <p:spPr>
          <a:xfrm>
            <a:off x="7566125" y="3772633"/>
            <a:ext cx="3987897" cy="830997"/>
          </a:xfrm>
          <a:prstGeom prst="rect">
            <a:avLst/>
          </a:prstGeom>
          <a:noFill/>
        </p:spPr>
        <p:txBody>
          <a:bodyPr wrap="square" rtlCol="0">
            <a:spAutoFit/>
          </a:bodyPr>
          <a:lstStyle/>
          <a:p>
            <a:pPr algn="ctr"/>
            <a:r>
              <a:rPr lang="en-US" sz="4800" dirty="0">
                <a:latin typeface="Poor Richard" panose="02080502050505020702" pitchFamily="18" charset="0"/>
              </a:rPr>
              <a:t>Curiosity</a:t>
            </a:r>
          </a:p>
        </p:txBody>
      </p:sp>
      <p:sp>
        <p:nvSpPr>
          <p:cNvPr id="11" name="Arrow: Right 10">
            <a:hlinkClick r:id="rId8" action="ppaction://hlinksldjump"/>
          </p:cNvPr>
          <p:cNvSpPr/>
          <p:nvPr/>
        </p:nvSpPr>
        <p:spPr>
          <a:xfrm flipH="1">
            <a:off x="741749" y="5889968"/>
            <a:ext cx="1258028" cy="640663"/>
          </a:xfrm>
          <a:prstGeom prst="rightArrow">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hlinkClick r:id="rId9" action="ppaction://hlinksldjump"/>
          </p:cNvPr>
          <p:cNvSpPr/>
          <p:nvPr/>
        </p:nvSpPr>
        <p:spPr>
          <a:xfrm>
            <a:off x="10139939" y="5889968"/>
            <a:ext cx="1258028" cy="640663"/>
          </a:xfrm>
          <a:prstGeom prst="rightArrow">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295182" y="1888089"/>
            <a:ext cx="3385999" cy="2800767"/>
          </a:xfrm>
          <a:prstGeom prst="rect">
            <a:avLst/>
          </a:prstGeom>
          <a:noFill/>
        </p:spPr>
        <p:txBody>
          <a:bodyPr wrap="square" rtlCol="0">
            <a:spAutoFit/>
          </a:bodyPr>
          <a:lstStyle/>
          <a:p>
            <a:r>
              <a:rPr lang="en-US" sz="1600" dirty="0">
                <a:latin typeface="Century Gothic" panose="020B0502020202020204" pitchFamily="34" charset="0"/>
              </a:rPr>
              <a:t>Another of my digital art pieces, I wanted to capture a dream-like scene with the girl reaching towards something physically but also mentally with her eyes closed as if she doesn’t need to see it to believe it. Life is about taking risks and going for things that may seem daunting. Otherwise, you’ll never move forward.</a:t>
            </a:r>
          </a:p>
        </p:txBody>
      </p:sp>
    </p:spTree>
    <p:extLst>
      <p:ext uri="{BB962C8B-B14F-4D97-AF65-F5344CB8AC3E}">
        <p14:creationId xmlns:p14="http://schemas.microsoft.com/office/powerpoint/2010/main" val="23562566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withEffect">
                                  <p:stCondLst>
                                    <p:cond delay="0"/>
                                  </p:stCondLst>
                                  <p:childTnLst>
                                    <p:animScale>
                                      <p:cBhvr>
                                        <p:cTn id="6" dur="2000" fill="hold"/>
                                        <p:tgtEl>
                                          <p:spTgt spid="11"/>
                                        </p:tgtEl>
                                      </p:cBhvr>
                                      <p:by x="80000" y="80000"/>
                                    </p:animScale>
                                  </p:childTnLst>
                                </p:cTn>
                              </p:par>
                              <p:par>
                                <p:cTn id="7" presetID="6" presetClass="emph" presetSubtype="0" repeatCount="indefinite" autoRev="1" fill="hold" grpId="0" nodeType="withEffect">
                                  <p:stCondLst>
                                    <p:cond delay="0"/>
                                  </p:stCondLst>
                                  <p:childTnLst>
                                    <p:animScale>
                                      <p:cBhvr>
                                        <p:cTn id="8" dur="2000" fill="hold"/>
                                        <p:tgtEl>
                                          <p:spTgt spid="12"/>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nextCondLst>
                <p:cond evt="onClick" delay="0">
                  <p:tgtEl>
                    <p:spTgt spid="6"/>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grpId="2" nodeType="clickEffect">
                                  <p:stCondLst>
                                    <p:cond delay="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nextCondLst>
                <p:cond evt="onClick" delay="0">
                  <p:tgtEl>
                    <p:spTgt spid="7"/>
                  </p:tgtEl>
                </p:cond>
              </p:nextCondLst>
            </p:seq>
            <p:seq concurrent="1" nextAc="seek">
              <p:cTn id="27" restart="whenNotActive" fill="hold" evtFilter="cancelBubble" nodeType="interactiveSeq">
                <p:stCondLst>
                  <p:cond evt="onClick" delay="0">
                    <p:tgtEl>
                      <p:spTgt spid="15"/>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10" presetClass="entr" presetSubtype="0" fill="hold" grpId="3"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childTnLst>
              </p:cTn>
              <p:nextCondLst>
                <p:cond evt="onClick" delay="0">
                  <p:tgtEl>
                    <p:spTgt spid="15"/>
                  </p:tgtEl>
                </p:cond>
              </p:nextCondLst>
            </p:seq>
            <p:seq concurrent="1" nextAc="seek">
              <p:cTn id="36" restart="whenNotActive" fill="hold" evtFilter="cancelBubble" nodeType="interactiveSeq">
                <p:stCondLst>
                  <p:cond evt="onClick" delay="0">
                    <p:tgtEl>
                      <p:spTgt spid="14"/>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14"/>
                                        </p:tgtEl>
                                      </p:cBhvr>
                                    </p:animEffect>
                                    <p:set>
                                      <p:cBhvr>
                                        <p:cTn id="41" dur="1" fill="hold">
                                          <p:stCondLst>
                                            <p:cond delay="499"/>
                                          </p:stCondLst>
                                        </p:cTn>
                                        <p:tgtEl>
                                          <p:spTgt spid="14"/>
                                        </p:tgtEl>
                                        <p:attrNameLst>
                                          <p:attrName>style.visibility</p:attrName>
                                        </p:attrNameLst>
                                      </p:cBhvr>
                                      <p:to>
                                        <p:strVal val="hidden"/>
                                      </p:to>
                                    </p:set>
                                  </p:childTnLst>
                                </p:cTn>
                              </p:par>
                              <p:par>
                                <p:cTn id="42" presetID="10" presetClass="entr" presetSubtype="0" fill="hold" grpId="1"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childTnLst>
                          </p:cTn>
                        </p:par>
                      </p:childTnLst>
                    </p:cTn>
                  </p:par>
                </p:childTnLst>
              </p:cTn>
              <p:nextCondLst>
                <p:cond evt="onClick" delay="0">
                  <p:tgtEl>
                    <p:spTgt spid="14"/>
                  </p:tgtEl>
                </p:cond>
              </p:nextCondLst>
            </p:seq>
            <p:seq concurrent="1" nextAc="seek">
              <p:cTn id="45" restart="whenNotActive" fill="hold" evtFilter="cancelBubble" nodeType="interactiveSeq">
                <p:stCondLst>
                  <p:cond evt="onClick" delay="0">
                    <p:tgtEl>
                      <p:spTgt spid="10"/>
                    </p:tgtEl>
                  </p:cond>
                </p:stCondLst>
                <p:endSync evt="end" delay="0">
                  <p:rtn val="all"/>
                </p:endSync>
                <p:childTnLst>
                  <p:par>
                    <p:cTn id="46" fill="hold">
                      <p:stCondLst>
                        <p:cond delay="0"/>
                      </p:stCondLst>
                      <p:childTnLst>
                        <p:par>
                          <p:cTn id="47" fill="hold">
                            <p:stCondLst>
                              <p:cond delay="0"/>
                            </p:stCondLst>
                            <p:childTnLst>
                              <p:par>
                                <p:cTn id="48" presetID="22" presetClass="exit" presetSubtype="4" fill="hold" nodeType="clickEffect">
                                  <p:stCondLst>
                                    <p:cond delay="0"/>
                                  </p:stCondLst>
                                  <p:childTnLst>
                                    <p:animEffect transition="out" filter="wipe(down)">
                                      <p:cBhvr>
                                        <p:cTn id="49" dur="500"/>
                                        <p:tgtEl>
                                          <p:spTgt spid="10"/>
                                        </p:tgtEl>
                                      </p:cBhvr>
                                    </p:animEffect>
                                    <p:set>
                                      <p:cBhvr>
                                        <p:cTn id="50" dur="1" fill="hold">
                                          <p:stCondLst>
                                            <p:cond delay="499"/>
                                          </p:stCondLst>
                                        </p:cTn>
                                        <p:tgtEl>
                                          <p:spTgt spid="10"/>
                                        </p:tgtEl>
                                        <p:attrNameLst>
                                          <p:attrName>style.visibility</p:attrName>
                                        </p:attrNameLst>
                                      </p:cBhvr>
                                      <p:to>
                                        <p:strVal val="hidden"/>
                                      </p:to>
                                    </p:set>
                                  </p:childTnLst>
                                </p:cTn>
                              </p:par>
                              <p:par>
                                <p:cTn id="51" presetID="22" presetClass="entr" presetSubtype="4"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down)">
                                      <p:cBhvr>
                                        <p:cTn id="53" dur="500"/>
                                        <p:tgtEl>
                                          <p:spTgt spid="13"/>
                                        </p:tgtEl>
                                      </p:cBhvr>
                                    </p:animEffect>
                                  </p:childTnLst>
                                </p:cTn>
                              </p:par>
                            </p:childTnLst>
                          </p:cTn>
                        </p:par>
                      </p:childTnLst>
                    </p:cTn>
                  </p:par>
                </p:childTnLst>
              </p:cTn>
              <p:nextCondLst>
                <p:cond evt="onClick" delay="0">
                  <p:tgtEl>
                    <p:spTgt spid="10"/>
                  </p:tgtEl>
                </p:cond>
              </p:nextCondLst>
            </p:seq>
            <p:seq concurrent="1" nextAc="seek">
              <p:cTn id="54" restart="whenNotActive" fill="hold" evtFilter="cancelBubble" nodeType="interactiveSeq">
                <p:stCondLst>
                  <p:cond evt="onClick" delay="0">
                    <p:tgtEl>
                      <p:spTgt spid="13"/>
                    </p:tgtEl>
                  </p:cond>
                </p:stCondLst>
                <p:endSync evt="end" delay="0">
                  <p:rtn val="all"/>
                </p:endSync>
                <p:childTnLst>
                  <p:par>
                    <p:cTn id="55" fill="hold">
                      <p:stCondLst>
                        <p:cond delay="0"/>
                      </p:stCondLst>
                      <p:childTnLst>
                        <p:par>
                          <p:cTn id="56" fill="hold">
                            <p:stCondLst>
                              <p:cond delay="0"/>
                            </p:stCondLst>
                            <p:childTnLst>
                              <p:par>
                                <p:cTn id="57" presetID="22" presetClass="exit" presetSubtype="1" fill="hold" grpId="1" nodeType="clickEffect">
                                  <p:stCondLst>
                                    <p:cond delay="0"/>
                                  </p:stCondLst>
                                  <p:childTnLst>
                                    <p:animEffect transition="out" filter="wipe(up)">
                                      <p:cBhvr>
                                        <p:cTn id="58" dur="500"/>
                                        <p:tgtEl>
                                          <p:spTgt spid="13"/>
                                        </p:tgtEl>
                                      </p:cBhvr>
                                    </p:animEffect>
                                    <p:set>
                                      <p:cBhvr>
                                        <p:cTn id="59" dur="1" fill="hold">
                                          <p:stCondLst>
                                            <p:cond delay="499"/>
                                          </p:stCondLst>
                                        </p:cTn>
                                        <p:tgtEl>
                                          <p:spTgt spid="13"/>
                                        </p:tgtEl>
                                        <p:attrNameLst>
                                          <p:attrName>style.visibility</p:attrName>
                                        </p:attrNameLst>
                                      </p:cBhvr>
                                      <p:to>
                                        <p:strVal val="hidden"/>
                                      </p:to>
                                    </p:set>
                                  </p:childTnLst>
                                </p:cTn>
                              </p:par>
                              <p:par>
                                <p:cTn id="60" presetID="22" presetClass="entr" presetSubtype="1" fill="hold" nodeType="with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wipe(up)">
                                      <p:cBhvr>
                                        <p:cTn id="62" dur="500"/>
                                        <p:tgtEl>
                                          <p:spTgt spid="10"/>
                                        </p:tgtEl>
                                      </p:cBhvr>
                                    </p:animEffect>
                                  </p:childTnLst>
                                </p:cTn>
                              </p:par>
                            </p:childTnLst>
                          </p:cTn>
                        </p:par>
                      </p:childTnLst>
                    </p:cTn>
                  </p:par>
                </p:childTnLst>
              </p:cTn>
              <p:nextCondLst>
                <p:cond evt="onClick" delay="0">
                  <p:tgtEl>
                    <p:spTgt spid="13"/>
                  </p:tgtEl>
                </p:cond>
              </p:nextCondLst>
            </p:seq>
          </p:childTnLst>
        </p:cTn>
      </p:par>
    </p:tnLst>
    <p:bldLst>
      <p:bldP spid="15" grpId="0"/>
      <p:bldP spid="15" grpId="1"/>
      <p:bldP spid="14" grpId="0"/>
      <p:bldP spid="14" grpId="1"/>
      <p:bldP spid="6" grpId="0"/>
      <p:bldP spid="6" grpId="1"/>
      <p:bldP spid="7" grpId="2"/>
      <p:bldP spid="7" grpId="3"/>
      <p:bldP spid="11" grpId="0" animBg="1"/>
      <p:bldP spid="12" grpId="0" animBg="1"/>
      <p:bldP spid="13" grpId="0"/>
      <p:bldP spid="1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6" descr="http://gallery.yopriceville.com/var/albums/Free-Clipart-Pictures/Movember-PNG/Movember_Glasses_PNG_Clipart_Image.png?m=143812715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5737" y="1197133"/>
            <a:ext cx="12237737" cy="436546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018120" y="2234350"/>
            <a:ext cx="4238460" cy="738664"/>
          </a:xfrm>
          <a:prstGeom prst="rect">
            <a:avLst/>
          </a:prstGeom>
          <a:noFill/>
        </p:spPr>
        <p:txBody>
          <a:bodyPr wrap="square" rtlCol="0">
            <a:spAutoFit/>
          </a:bodyPr>
          <a:lstStyle/>
          <a:p>
            <a:pPr algn="ctr"/>
            <a:r>
              <a:rPr lang="en-US" sz="4200" b="1" dirty="0">
                <a:latin typeface="GENISO" panose="02000400000000000000" pitchFamily="2" charset="0"/>
                <a:cs typeface="GENISO" panose="02000400000000000000" pitchFamily="2" charset="0"/>
              </a:rPr>
              <a:t>Storytelling</a:t>
            </a:r>
          </a:p>
        </p:txBody>
      </p:sp>
      <p:sp>
        <p:nvSpPr>
          <p:cNvPr id="14" name="TextBox 13"/>
          <p:cNvSpPr txBox="1"/>
          <p:nvPr/>
        </p:nvSpPr>
        <p:spPr>
          <a:xfrm>
            <a:off x="7369782" y="2144328"/>
            <a:ext cx="3399171" cy="923330"/>
          </a:xfrm>
          <a:prstGeom prst="rect">
            <a:avLst/>
          </a:prstGeom>
          <a:noFill/>
        </p:spPr>
        <p:txBody>
          <a:bodyPr wrap="square" rtlCol="0">
            <a:spAutoFit/>
          </a:bodyPr>
          <a:lstStyle/>
          <a:p>
            <a:pPr algn="ctr"/>
            <a:r>
              <a:rPr lang="en-US" dirty="0">
                <a:latin typeface="Century Gothic" panose="020B0502020202020204" pitchFamily="34" charset="0"/>
              </a:rPr>
              <a:t>there is a rhythm</a:t>
            </a:r>
          </a:p>
          <a:p>
            <a:pPr algn="ctr"/>
            <a:r>
              <a:rPr lang="en-US" dirty="0">
                <a:latin typeface="Century Gothic" panose="020B0502020202020204" pitchFamily="34" charset="0"/>
              </a:rPr>
              <a:t>like a heart beating strongly</a:t>
            </a:r>
          </a:p>
          <a:p>
            <a:pPr algn="ctr"/>
            <a:r>
              <a:rPr lang="en-US" dirty="0">
                <a:latin typeface="Century Gothic" panose="020B0502020202020204" pitchFamily="34" charset="0"/>
              </a:rPr>
              <a:t>but instead, it flies</a:t>
            </a:r>
          </a:p>
        </p:txBody>
      </p:sp>
      <p:sp>
        <p:nvSpPr>
          <p:cNvPr id="7" name="TextBox 6"/>
          <p:cNvSpPr txBox="1"/>
          <p:nvPr/>
        </p:nvSpPr>
        <p:spPr>
          <a:xfrm>
            <a:off x="7411114" y="3769952"/>
            <a:ext cx="3942160" cy="769441"/>
          </a:xfrm>
          <a:prstGeom prst="rect">
            <a:avLst/>
          </a:prstGeom>
          <a:noFill/>
        </p:spPr>
        <p:txBody>
          <a:bodyPr wrap="square" rtlCol="0">
            <a:spAutoFit/>
          </a:bodyPr>
          <a:lstStyle/>
          <a:p>
            <a:pPr algn="ctr"/>
            <a:r>
              <a:rPr lang="en-US" sz="4400" dirty="0">
                <a:latin typeface="Colonna MT" panose="04020805060202030203" pitchFamily="82" charset="0"/>
              </a:rPr>
              <a:t>Creative</a:t>
            </a:r>
          </a:p>
        </p:txBody>
      </p:sp>
      <p:sp>
        <p:nvSpPr>
          <p:cNvPr id="11" name="Arrow: Right 10">
            <a:hlinkClick r:id="rId4" action="ppaction://hlinksldjump"/>
          </p:cNvPr>
          <p:cNvSpPr/>
          <p:nvPr/>
        </p:nvSpPr>
        <p:spPr>
          <a:xfrm flipH="1">
            <a:off x="741749" y="5889968"/>
            <a:ext cx="1258028" cy="640663"/>
          </a:xfrm>
          <a:prstGeom prst="rightArrow">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3920" y="1481220"/>
            <a:ext cx="4552378" cy="3797292"/>
          </a:xfrm>
          <a:prstGeom prst="ellipse">
            <a:avLst/>
          </a:prstGeom>
          <a:ln>
            <a:noFill/>
          </a:ln>
          <a:effectLst>
            <a:softEdge rad="317500"/>
          </a:effectLst>
        </p:spPr>
      </p:pic>
      <p:sp>
        <p:nvSpPr>
          <p:cNvPr id="12" name="Arrow: Right 11">
            <a:hlinkClick r:id="rId6" action="ppaction://hlinksldjump"/>
          </p:cNvPr>
          <p:cNvSpPr/>
          <p:nvPr/>
        </p:nvSpPr>
        <p:spPr>
          <a:xfrm>
            <a:off x="10139939" y="5889968"/>
            <a:ext cx="1258028" cy="640663"/>
          </a:xfrm>
          <a:prstGeom prst="rightArrow">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469894" y="1822530"/>
            <a:ext cx="3178688" cy="3046988"/>
          </a:xfrm>
          <a:prstGeom prst="rect">
            <a:avLst/>
          </a:prstGeom>
          <a:noFill/>
        </p:spPr>
        <p:txBody>
          <a:bodyPr wrap="square" rtlCol="0">
            <a:spAutoFit/>
          </a:bodyPr>
          <a:lstStyle/>
          <a:p>
            <a:r>
              <a:rPr lang="en-US" sz="1600" dirty="0">
                <a:latin typeface="Century Gothic" panose="020B0502020202020204" pitchFamily="34" charset="0"/>
              </a:rPr>
              <a:t>Storytelling and writing is something that speaks a lot to me, because I really feel like they’re a powerful way to communicate. Ask me about my novel and stories-in-verse  and I’ll tell you about how in my mind, creativity is seeking beneath the surface level and being able to transform the vision into reality. In other words, telling a story!</a:t>
            </a:r>
          </a:p>
        </p:txBody>
      </p:sp>
      <p:sp>
        <p:nvSpPr>
          <p:cNvPr id="15" name="TextBox 14"/>
          <p:cNvSpPr txBox="1"/>
          <p:nvPr/>
        </p:nvSpPr>
        <p:spPr>
          <a:xfrm>
            <a:off x="7630488" y="3693007"/>
            <a:ext cx="3366409" cy="923330"/>
          </a:xfrm>
          <a:prstGeom prst="rect">
            <a:avLst/>
          </a:prstGeom>
          <a:noFill/>
        </p:spPr>
        <p:txBody>
          <a:bodyPr wrap="square" rtlCol="0">
            <a:spAutoFit/>
          </a:bodyPr>
          <a:lstStyle/>
          <a:p>
            <a:pPr algn="ctr"/>
            <a:r>
              <a:rPr lang="en-US" dirty="0">
                <a:latin typeface="Century Gothic" panose="020B0502020202020204" pitchFamily="34" charset="0"/>
              </a:rPr>
              <a:t>a whisper of thought</a:t>
            </a:r>
          </a:p>
          <a:p>
            <a:pPr algn="ctr"/>
            <a:r>
              <a:rPr lang="en-US" dirty="0">
                <a:latin typeface="Century Gothic" panose="020B0502020202020204" pitchFamily="34" charset="0"/>
              </a:rPr>
              <a:t>like magical words singing,</a:t>
            </a:r>
          </a:p>
          <a:p>
            <a:pPr algn="ctr"/>
            <a:r>
              <a:rPr lang="en-US" dirty="0">
                <a:latin typeface="Century Gothic" panose="020B0502020202020204" pitchFamily="34" charset="0"/>
              </a:rPr>
              <a:t>sing it, to the world</a:t>
            </a:r>
          </a:p>
        </p:txBody>
      </p:sp>
    </p:spTree>
    <p:extLst>
      <p:ext uri="{BB962C8B-B14F-4D97-AF65-F5344CB8AC3E}">
        <p14:creationId xmlns:p14="http://schemas.microsoft.com/office/powerpoint/2010/main" val="3733337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withEffect">
                                  <p:stCondLst>
                                    <p:cond delay="0"/>
                                  </p:stCondLst>
                                  <p:childTnLst>
                                    <p:animScale>
                                      <p:cBhvr>
                                        <p:cTn id="6" dur="2000" fill="hold"/>
                                        <p:tgtEl>
                                          <p:spTgt spid="11"/>
                                        </p:tgtEl>
                                      </p:cBhvr>
                                      <p:by x="80000" y="80000"/>
                                    </p:animScale>
                                  </p:childTnLst>
                                </p:cTn>
                              </p:par>
                              <p:par>
                                <p:cTn id="7" presetID="6" presetClass="emph" presetSubtype="0" repeatCount="indefinite" autoRev="1" fill="hold" grpId="0" nodeType="withEffect">
                                  <p:stCondLst>
                                    <p:cond delay="0"/>
                                  </p:stCondLst>
                                  <p:childTnLst>
                                    <p:animScale>
                                      <p:cBhvr>
                                        <p:cTn id="8" dur="2000" fill="hold"/>
                                        <p:tgtEl>
                                          <p:spTgt spid="12"/>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nextCondLst>
                <p:cond evt="onClick" delay="0">
                  <p:tgtEl>
                    <p:spTgt spid="6"/>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nextCondLst>
                <p:cond evt="onClick" delay="0">
                  <p:tgtEl>
                    <p:spTgt spid="7"/>
                  </p:tgtEl>
                </p:cond>
              </p:nextCondLst>
            </p:seq>
            <p:seq concurrent="1" nextAc="seek">
              <p:cTn id="27" restart="whenNotActive" fill="hold" evtFilter="cancelBubble" nodeType="interactiveSeq">
                <p:stCondLst>
                  <p:cond evt="onClick" delay="0">
                    <p:tgtEl>
                      <p:spTgt spid="15"/>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10" presetClass="entr" presetSubtype="0" fill="hold" grpId="1"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childTnLst>
              </p:cTn>
              <p:nextCondLst>
                <p:cond evt="onClick" delay="0">
                  <p:tgtEl>
                    <p:spTgt spid="15"/>
                  </p:tgtEl>
                </p:cond>
              </p:nextCondLst>
            </p:seq>
            <p:seq concurrent="1" nextAc="seek">
              <p:cTn id="36" restart="whenNotActive" fill="hold" evtFilter="cancelBubble" nodeType="interactiveSeq">
                <p:stCondLst>
                  <p:cond evt="onClick" delay="0">
                    <p:tgtEl>
                      <p:spTgt spid="14"/>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14"/>
                                        </p:tgtEl>
                                      </p:cBhvr>
                                    </p:animEffect>
                                    <p:set>
                                      <p:cBhvr>
                                        <p:cTn id="41" dur="1" fill="hold">
                                          <p:stCondLst>
                                            <p:cond delay="499"/>
                                          </p:stCondLst>
                                        </p:cTn>
                                        <p:tgtEl>
                                          <p:spTgt spid="14"/>
                                        </p:tgtEl>
                                        <p:attrNameLst>
                                          <p:attrName>style.visibility</p:attrName>
                                        </p:attrNameLst>
                                      </p:cBhvr>
                                      <p:to>
                                        <p:strVal val="hidden"/>
                                      </p:to>
                                    </p:set>
                                  </p:childTnLst>
                                </p:cTn>
                              </p:par>
                              <p:par>
                                <p:cTn id="42" presetID="10" presetClass="entr" presetSubtype="0" fill="hold" grpId="1"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childTnLst>
                          </p:cTn>
                        </p:par>
                      </p:childTnLst>
                    </p:cTn>
                  </p:par>
                </p:childTnLst>
              </p:cTn>
              <p:nextCondLst>
                <p:cond evt="onClick" delay="0">
                  <p:tgtEl>
                    <p:spTgt spid="14"/>
                  </p:tgtEl>
                </p:cond>
              </p:nextCondLst>
            </p:seq>
            <p:seq concurrent="1" nextAc="seek">
              <p:cTn id="45" restart="whenNotActive" fill="hold" evtFilter="cancelBubble" nodeType="interactiveSeq">
                <p:stCondLst>
                  <p:cond evt="onClick" delay="0">
                    <p:tgtEl>
                      <p:spTgt spid="8"/>
                    </p:tgtEl>
                  </p:cond>
                </p:stCondLst>
                <p:endSync evt="end" delay="0">
                  <p:rtn val="all"/>
                </p:endSync>
                <p:childTnLst>
                  <p:par>
                    <p:cTn id="46" fill="hold">
                      <p:stCondLst>
                        <p:cond delay="0"/>
                      </p:stCondLst>
                      <p:childTnLst>
                        <p:par>
                          <p:cTn id="47" fill="hold">
                            <p:stCondLst>
                              <p:cond delay="0"/>
                            </p:stCondLst>
                            <p:childTnLst>
                              <p:par>
                                <p:cTn id="48" presetID="22" presetClass="exit" presetSubtype="4" fill="hold" nodeType="clickEffect">
                                  <p:stCondLst>
                                    <p:cond delay="0"/>
                                  </p:stCondLst>
                                  <p:childTnLst>
                                    <p:animEffect transition="out" filter="wipe(down)">
                                      <p:cBhvr>
                                        <p:cTn id="49" dur="500"/>
                                        <p:tgtEl>
                                          <p:spTgt spid="8"/>
                                        </p:tgtEl>
                                      </p:cBhvr>
                                    </p:animEffect>
                                    <p:set>
                                      <p:cBhvr>
                                        <p:cTn id="50" dur="1" fill="hold">
                                          <p:stCondLst>
                                            <p:cond delay="499"/>
                                          </p:stCondLst>
                                        </p:cTn>
                                        <p:tgtEl>
                                          <p:spTgt spid="8"/>
                                        </p:tgtEl>
                                        <p:attrNameLst>
                                          <p:attrName>style.visibility</p:attrName>
                                        </p:attrNameLst>
                                      </p:cBhvr>
                                      <p:to>
                                        <p:strVal val="hidden"/>
                                      </p:to>
                                    </p:set>
                                  </p:childTnLst>
                                </p:cTn>
                              </p:par>
                              <p:par>
                                <p:cTn id="51" presetID="22" presetClass="entr" presetSubtype="4"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down)">
                                      <p:cBhvr>
                                        <p:cTn id="53" dur="500"/>
                                        <p:tgtEl>
                                          <p:spTgt spid="13"/>
                                        </p:tgtEl>
                                      </p:cBhvr>
                                    </p:animEffect>
                                  </p:child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13"/>
                    </p:tgtEl>
                  </p:cond>
                </p:stCondLst>
                <p:endSync evt="end" delay="0">
                  <p:rtn val="all"/>
                </p:endSync>
                <p:childTnLst>
                  <p:par>
                    <p:cTn id="55" fill="hold">
                      <p:stCondLst>
                        <p:cond delay="0"/>
                      </p:stCondLst>
                      <p:childTnLst>
                        <p:par>
                          <p:cTn id="56" fill="hold">
                            <p:stCondLst>
                              <p:cond delay="0"/>
                            </p:stCondLst>
                            <p:childTnLst>
                              <p:par>
                                <p:cTn id="57" presetID="22" presetClass="exit" presetSubtype="1" fill="hold" grpId="1" nodeType="clickEffect">
                                  <p:stCondLst>
                                    <p:cond delay="0"/>
                                  </p:stCondLst>
                                  <p:childTnLst>
                                    <p:animEffect transition="out" filter="wipe(up)">
                                      <p:cBhvr>
                                        <p:cTn id="58" dur="500"/>
                                        <p:tgtEl>
                                          <p:spTgt spid="13"/>
                                        </p:tgtEl>
                                      </p:cBhvr>
                                    </p:animEffect>
                                    <p:set>
                                      <p:cBhvr>
                                        <p:cTn id="59" dur="1" fill="hold">
                                          <p:stCondLst>
                                            <p:cond delay="499"/>
                                          </p:stCondLst>
                                        </p:cTn>
                                        <p:tgtEl>
                                          <p:spTgt spid="13"/>
                                        </p:tgtEl>
                                        <p:attrNameLst>
                                          <p:attrName>style.visibility</p:attrName>
                                        </p:attrNameLst>
                                      </p:cBhvr>
                                      <p:to>
                                        <p:strVal val="hidden"/>
                                      </p:to>
                                    </p:set>
                                  </p:childTnLst>
                                </p:cTn>
                              </p:par>
                              <p:par>
                                <p:cTn id="60" presetID="22" presetClass="entr" presetSubtype="1" fill="hold" nodeType="with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wipe(up)">
                                      <p:cBhvr>
                                        <p:cTn id="62" dur="500"/>
                                        <p:tgtEl>
                                          <p:spTgt spid="8"/>
                                        </p:tgtEl>
                                      </p:cBhvr>
                                    </p:animEffect>
                                  </p:childTnLst>
                                </p:cTn>
                              </p:par>
                            </p:childTnLst>
                          </p:cTn>
                        </p:par>
                      </p:childTnLst>
                    </p:cTn>
                  </p:par>
                </p:childTnLst>
              </p:cTn>
              <p:nextCondLst>
                <p:cond evt="onClick" delay="0">
                  <p:tgtEl>
                    <p:spTgt spid="13"/>
                  </p:tgtEl>
                </p:cond>
              </p:nextCondLst>
            </p:seq>
          </p:childTnLst>
        </p:cTn>
      </p:par>
    </p:tnLst>
    <p:bldLst>
      <p:bldP spid="6" grpId="0"/>
      <p:bldP spid="6" grpId="1"/>
      <p:bldP spid="14" grpId="0"/>
      <p:bldP spid="14" grpId="1"/>
      <p:bldP spid="7" grpId="0"/>
      <p:bldP spid="7" grpId="1"/>
      <p:bldP spid="11" grpId="0" animBg="1"/>
      <p:bldP spid="12" grpId="0" animBg="1"/>
      <p:bldP spid="13" grpId="0"/>
      <p:bldP spid="13" grpId="1"/>
      <p:bldP spid="15" grpId="0"/>
      <p:bldP spid="1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0" y="-49696"/>
            <a:ext cx="12192000" cy="6858000"/>
          </a:xfrm>
          <a:prstGeom prst="rect">
            <a:avLst/>
          </a:prstGeom>
        </p:spPr>
      </p:pic>
      <p:pic>
        <p:nvPicPr>
          <p:cNvPr id="4" name="Picture 6" descr="http://gallery.yopriceville.com/var/albums/Free-Clipart-Pictures/Movember-PNG/Movember_Glasses_PNG_Clipart_Image.png?m=1438127155"/>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5737" y="1197133"/>
            <a:ext cx="12237737" cy="436546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758437" y="2144328"/>
            <a:ext cx="4238460" cy="738664"/>
          </a:xfrm>
          <a:prstGeom prst="rect">
            <a:avLst/>
          </a:prstGeom>
          <a:noFill/>
        </p:spPr>
        <p:txBody>
          <a:bodyPr wrap="square" rtlCol="0">
            <a:spAutoFit/>
          </a:bodyPr>
          <a:lstStyle/>
          <a:p>
            <a:pPr algn="ctr"/>
            <a:r>
              <a:rPr lang="en-US" sz="4200" b="1" dirty="0">
                <a:latin typeface="TechnicLite" panose="00000400000000000000" pitchFamily="2" charset="2"/>
                <a:cs typeface="GENISO" panose="02000400000000000000" pitchFamily="2" charset="0"/>
              </a:rPr>
              <a:t>Maker</a:t>
            </a:r>
          </a:p>
        </p:txBody>
      </p:sp>
      <p:sp>
        <p:nvSpPr>
          <p:cNvPr id="14" name="TextBox 13"/>
          <p:cNvSpPr txBox="1"/>
          <p:nvPr/>
        </p:nvSpPr>
        <p:spPr>
          <a:xfrm>
            <a:off x="7178081" y="2153476"/>
            <a:ext cx="3399171" cy="923330"/>
          </a:xfrm>
          <a:prstGeom prst="rect">
            <a:avLst/>
          </a:prstGeom>
          <a:noFill/>
        </p:spPr>
        <p:txBody>
          <a:bodyPr wrap="square" rtlCol="0">
            <a:spAutoFit/>
          </a:bodyPr>
          <a:lstStyle/>
          <a:p>
            <a:pPr algn="ctr"/>
            <a:r>
              <a:rPr lang="en-US" dirty="0">
                <a:latin typeface="Century Gothic" panose="020B0502020202020204" pitchFamily="34" charset="0"/>
              </a:rPr>
              <a:t>post-its and scissors</a:t>
            </a:r>
          </a:p>
          <a:p>
            <a:pPr algn="ctr"/>
            <a:r>
              <a:rPr lang="en-US" dirty="0">
                <a:latin typeface="Century Gothic" panose="020B0502020202020204" pitchFamily="34" charset="0"/>
              </a:rPr>
              <a:t>and an open mind to think;</a:t>
            </a:r>
          </a:p>
          <a:p>
            <a:pPr algn="ctr"/>
            <a:r>
              <a:rPr lang="en-US" dirty="0">
                <a:latin typeface="Century Gothic" panose="020B0502020202020204" pitchFamily="34" charset="0"/>
              </a:rPr>
              <a:t>why wait? Just do it!</a:t>
            </a:r>
          </a:p>
        </p:txBody>
      </p:sp>
      <p:sp>
        <p:nvSpPr>
          <p:cNvPr id="15" name="TextBox 14"/>
          <p:cNvSpPr txBox="1"/>
          <p:nvPr/>
        </p:nvSpPr>
        <p:spPr>
          <a:xfrm>
            <a:off x="7825113" y="3664224"/>
            <a:ext cx="3366409" cy="923330"/>
          </a:xfrm>
          <a:prstGeom prst="rect">
            <a:avLst/>
          </a:prstGeom>
          <a:noFill/>
        </p:spPr>
        <p:txBody>
          <a:bodyPr wrap="square" rtlCol="0">
            <a:spAutoFit/>
          </a:bodyPr>
          <a:lstStyle/>
          <a:p>
            <a:pPr algn="ctr"/>
            <a:r>
              <a:rPr lang="en-US" dirty="0">
                <a:latin typeface="Century Gothic" panose="020B0502020202020204" pitchFamily="34" charset="0"/>
              </a:rPr>
              <a:t>night falls and silence</a:t>
            </a:r>
          </a:p>
          <a:p>
            <a:pPr algn="ctr"/>
            <a:r>
              <a:rPr lang="en-US" dirty="0">
                <a:latin typeface="Century Gothic" panose="020B0502020202020204" pitchFamily="34" charset="0"/>
              </a:rPr>
              <a:t>tip-toes a while away but</a:t>
            </a:r>
          </a:p>
          <a:p>
            <a:pPr algn="ctr"/>
            <a:r>
              <a:rPr lang="en-US" dirty="0">
                <a:latin typeface="Century Gothic" panose="020B0502020202020204" pitchFamily="34" charset="0"/>
              </a:rPr>
              <a:t>you are awake </a:t>
            </a:r>
          </a:p>
        </p:txBody>
      </p:sp>
      <p:sp>
        <p:nvSpPr>
          <p:cNvPr id="7" name="TextBox 6"/>
          <p:cNvSpPr txBox="1"/>
          <p:nvPr/>
        </p:nvSpPr>
        <p:spPr>
          <a:xfrm>
            <a:off x="7537238" y="3769951"/>
            <a:ext cx="3942160" cy="769441"/>
          </a:xfrm>
          <a:prstGeom prst="rect">
            <a:avLst/>
          </a:prstGeom>
          <a:noFill/>
        </p:spPr>
        <p:txBody>
          <a:bodyPr wrap="square" rtlCol="0">
            <a:spAutoFit/>
          </a:bodyPr>
          <a:lstStyle/>
          <a:p>
            <a:pPr algn="ctr"/>
            <a:r>
              <a:rPr lang="en-US" sz="4400" dirty="0">
                <a:latin typeface="Sitka Display" panose="02000505000000020004" pitchFamily="2" charset="0"/>
              </a:rPr>
              <a:t>Passion</a:t>
            </a:r>
          </a:p>
        </p:txBody>
      </p:sp>
      <p:sp>
        <p:nvSpPr>
          <p:cNvPr id="11" name="Arrow: Right 10">
            <a:hlinkClick r:id="rId7" action="ppaction://hlinksldjump"/>
          </p:cNvPr>
          <p:cNvSpPr/>
          <p:nvPr/>
        </p:nvSpPr>
        <p:spPr>
          <a:xfrm flipH="1">
            <a:off x="741749" y="5889968"/>
            <a:ext cx="1258028" cy="640663"/>
          </a:xfrm>
          <a:prstGeom prst="rightArrow">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hlinkClick r:id="rId8" action="ppaction://hlinksldjump"/>
          </p:cNvPr>
          <p:cNvSpPr/>
          <p:nvPr/>
        </p:nvSpPr>
        <p:spPr>
          <a:xfrm>
            <a:off x="10139939" y="5889968"/>
            <a:ext cx="1258028" cy="640663"/>
          </a:xfrm>
          <a:prstGeom prst="rightArrow">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video-148088437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lum bright="20000" contrast="-20000"/>
          </a:blip>
          <a:stretch>
            <a:fillRect/>
          </a:stretch>
        </p:blipFill>
        <p:spPr>
          <a:xfrm>
            <a:off x="558741" y="1495160"/>
            <a:ext cx="4689120" cy="3539009"/>
          </a:xfrm>
          <a:prstGeom prst="ellipse">
            <a:avLst/>
          </a:prstGeom>
          <a:ln>
            <a:noFill/>
          </a:ln>
          <a:effectLst>
            <a:softEdge rad="317500"/>
          </a:effectLst>
        </p:spPr>
      </p:pic>
      <p:sp>
        <p:nvSpPr>
          <p:cNvPr id="13" name="TextBox 12"/>
          <p:cNvSpPr txBox="1"/>
          <p:nvPr/>
        </p:nvSpPr>
        <p:spPr>
          <a:xfrm>
            <a:off x="1425752" y="1740552"/>
            <a:ext cx="3095799" cy="3046988"/>
          </a:xfrm>
          <a:prstGeom prst="rect">
            <a:avLst/>
          </a:prstGeom>
          <a:noFill/>
        </p:spPr>
        <p:txBody>
          <a:bodyPr wrap="square" rtlCol="0">
            <a:spAutoFit/>
          </a:bodyPr>
          <a:lstStyle/>
          <a:p>
            <a:r>
              <a:rPr lang="en-US" sz="1600" dirty="0">
                <a:latin typeface="Century Gothic" panose="020B0502020202020204" pitchFamily="34" charset="0"/>
              </a:rPr>
              <a:t>My neighbors and I are currently involved in a post-it war where we battle through making post-it art for each other’s walls/doors, and this was my first declaration of war. If I have an idea in my mind, I can’t focus on anything else until I make/do it, which results in a lot of random artistic projects and late nights writing or </a:t>
            </a:r>
            <a:r>
              <a:rPr lang="en-US" sz="1600" dirty="0" err="1">
                <a:latin typeface="Century Gothic" panose="020B0502020202020204" pitchFamily="34" charset="0"/>
              </a:rPr>
              <a:t>CADing</a:t>
            </a:r>
            <a:r>
              <a:rPr lang="en-US" sz="1600" dirty="0">
                <a:latin typeface="Century Gothic" panose="020B0502020202020204" pitchFamily="34" charset="0"/>
              </a:rPr>
              <a:t>.</a:t>
            </a:r>
          </a:p>
        </p:txBody>
      </p:sp>
    </p:spTree>
    <p:extLst>
      <p:ext uri="{BB962C8B-B14F-4D97-AF65-F5344CB8AC3E}">
        <p14:creationId xmlns:p14="http://schemas.microsoft.com/office/powerpoint/2010/main" val="9879245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withEffect">
                                  <p:stCondLst>
                                    <p:cond delay="0"/>
                                  </p:stCondLst>
                                  <p:childTnLst>
                                    <p:animScale>
                                      <p:cBhvr>
                                        <p:cTn id="6" dur="2000" fill="hold"/>
                                        <p:tgtEl>
                                          <p:spTgt spid="11"/>
                                        </p:tgtEl>
                                      </p:cBhvr>
                                      <p:by x="80000" y="80000"/>
                                    </p:animScale>
                                  </p:childTnLst>
                                </p:cTn>
                              </p:par>
                              <p:par>
                                <p:cTn id="7" presetID="6" presetClass="emph" presetSubtype="0" repeatCount="indefinite" autoRev="1" fill="hold" grpId="0" nodeType="withEffect">
                                  <p:stCondLst>
                                    <p:cond delay="0"/>
                                  </p:stCondLst>
                                  <p:childTnLst>
                                    <p:animScale>
                                      <p:cBhvr>
                                        <p:cTn id="8" dur="2000" fill="hold"/>
                                        <p:tgtEl>
                                          <p:spTgt spid="12"/>
                                        </p:tgtEl>
                                      </p:cBhvr>
                                      <p:by x="80000" y="80000"/>
                                    </p:animScale>
                                  </p:childTnLst>
                                </p:cTn>
                              </p:par>
                              <p:par>
                                <p:cTn id="9" presetID="1" presetClass="mediacall" presetSubtype="0" fill="hold" nodeType="withEffect">
                                  <p:stCondLst>
                                    <p:cond delay="0"/>
                                  </p:stCondLst>
                                  <p:childTnLst>
                                    <p:cmd type="call" cmd="playFrom(0.0)">
                                      <p:cBhvr>
                                        <p:cTn id="10" dur="98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childTnLst>
              </p:cTn>
              <p:nextCondLst>
                <p:cond evt="onClick" delay="0">
                  <p:tgtEl>
                    <p:spTgt spid="7"/>
                  </p:tgtEl>
                </p:cond>
              </p:nextCondLst>
            </p:seq>
            <p:seq concurrent="1" nextAc="seek">
              <p:cTn id="29" restart="whenNotActive" fill="hold" evtFilter="cancelBubble" nodeType="interactiveSeq">
                <p:stCondLst>
                  <p:cond evt="onClick" delay="0">
                    <p:tgtEl>
                      <p:spTgt spid="15"/>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5"/>
                                        </p:tgtEl>
                                      </p:cBhvr>
                                    </p:animEffect>
                                    <p:set>
                                      <p:cBhvr>
                                        <p:cTn id="34" dur="1" fill="hold">
                                          <p:stCondLst>
                                            <p:cond delay="499"/>
                                          </p:stCondLst>
                                        </p:cTn>
                                        <p:tgtEl>
                                          <p:spTgt spid="15"/>
                                        </p:tgtEl>
                                        <p:attrNameLst>
                                          <p:attrName>style.visibility</p:attrName>
                                        </p:attrNameLst>
                                      </p:cBhvr>
                                      <p:to>
                                        <p:strVal val="hidden"/>
                                      </p:to>
                                    </p:set>
                                  </p:childTnLst>
                                </p:cTn>
                              </p:par>
                              <p:par>
                                <p:cTn id="35" presetID="10" presetClass="entr" presetSubtype="0" fill="hold" grpId="1"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nextCondLst>
                <p:cond evt="onClick" delay="0">
                  <p:tgtEl>
                    <p:spTgt spid="15"/>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par>
                                <p:cTn id="44" presetID="10" presetClass="entr" presetSubtype="0" fill="hold" grpId="1"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childTnLst>
                          </p:cTn>
                        </p:par>
                      </p:childTnLst>
                    </p:cTn>
                  </p:par>
                </p:childTnLst>
              </p:cTn>
              <p:nextCondLst>
                <p:cond evt="onClick" delay="0">
                  <p:tgtEl>
                    <p:spTgt spid="14"/>
                  </p:tgtEl>
                </p:cond>
              </p:nextCondLst>
            </p:seq>
            <p:video>
              <p:cMediaNode vol="0">
                <p:cTn id="47" repeatCount="indefinite" fill="hold" display="0">
                  <p:stCondLst>
                    <p:cond delay="indefinite"/>
                  </p:stCondLst>
                </p:cTn>
                <p:tgtEl>
                  <p:spTgt spid="2"/>
                </p:tgtEl>
              </p:cMediaNode>
            </p:video>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22" presetClass="exit" presetSubtype="4" fill="hold" nodeType="clickEffect">
                                  <p:stCondLst>
                                    <p:cond delay="0"/>
                                  </p:stCondLst>
                                  <p:childTnLst>
                                    <p:animEffect transition="out" filter="wipe(down)">
                                      <p:cBhvr>
                                        <p:cTn id="52" dur="500"/>
                                        <p:tgtEl>
                                          <p:spTgt spid="2"/>
                                        </p:tgtEl>
                                      </p:cBhvr>
                                    </p:animEffect>
                                    <p:set>
                                      <p:cBhvr>
                                        <p:cTn id="53" dur="1" fill="hold">
                                          <p:stCondLst>
                                            <p:cond delay="499"/>
                                          </p:stCondLst>
                                        </p:cTn>
                                        <p:tgtEl>
                                          <p:spTgt spid="2"/>
                                        </p:tgtEl>
                                        <p:attrNameLst>
                                          <p:attrName>style.visibility</p:attrName>
                                        </p:attrNameLst>
                                      </p:cBhvr>
                                      <p:to>
                                        <p:strVal val="hidden"/>
                                      </p:to>
                                    </p:set>
                                    <p:cmd type="call" cmd="stop">
                                      <p:cBhvr>
                                        <p:cTn id="54" dur="1">
                                          <p:stCondLst>
                                            <p:cond delay="499"/>
                                          </p:stCondLst>
                                        </p:cTn>
                                        <p:tgtEl>
                                          <p:spTgt spid="2"/>
                                        </p:tgtEl>
                                      </p:cBhvr>
                                    </p:cmd>
                                  </p:childTnLst>
                                </p:cTn>
                              </p:par>
                              <p:par>
                                <p:cTn id="55" presetID="22" presetClass="entr" presetSubtype="4"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down)">
                                      <p:cBhvr>
                                        <p:cTn id="57" dur="500"/>
                                        <p:tgtEl>
                                          <p:spTgt spid="13"/>
                                        </p:tgtEl>
                                      </p:cBhvr>
                                    </p:animEffect>
                                  </p:childTnLst>
                                </p:cTn>
                              </p:par>
                            </p:childTnLst>
                          </p:cTn>
                        </p:par>
                      </p:childTnLst>
                    </p:cTn>
                  </p:par>
                </p:childTnLst>
              </p:cTn>
              <p:nextCondLst>
                <p:cond evt="onClick" delay="0">
                  <p:tgtEl>
                    <p:spTgt spid="2"/>
                  </p:tgtEl>
                </p:cond>
              </p:nextCondLst>
            </p:seq>
            <p:seq concurrent="1" nextAc="seek">
              <p:cTn id="58" restart="whenNotActive" fill="hold" evtFilter="cancelBubble" nodeType="interactiveSeq">
                <p:stCondLst>
                  <p:cond evt="onClick" delay="0">
                    <p:tgtEl>
                      <p:spTgt spid="13"/>
                    </p:tgtEl>
                  </p:cond>
                </p:stCondLst>
                <p:endSync evt="end" delay="0">
                  <p:rtn val="all"/>
                </p:endSync>
                <p:childTnLst>
                  <p:par>
                    <p:cTn id="59" fill="hold">
                      <p:stCondLst>
                        <p:cond delay="0"/>
                      </p:stCondLst>
                      <p:childTnLst>
                        <p:par>
                          <p:cTn id="60" fill="hold">
                            <p:stCondLst>
                              <p:cond delay="0"/>
                            </p:stCondLst>
                            <p:childTnLst>
                              <p:par>
                                <p:cTn id="61" presetID="22" presetClass="exit" presetSubtype="1" fill="hold" grpId="1" nodeType="clickEffect">
                                  <p:stCondLst>
                                    <p:cond delay="0"/>
                                  </p:stCondLst>
                                  <p:childTnLst>
                                    <p:animEffect transition="out" filter="wipe(up)">
                                      <p:cBhvr>
                                        <p:cTn id="62" dur="500"/>
                                        <p:tgtEl>
                                          <p:spTgt spid="13"/>
                                        </p:tgtEl>
                                      </p:cBhvr>
                                    </p:animEffect>
                                    <p:set>
                                      <p:cBhvr>
                                        <p:cTn id="63" dur="1" fill="hold">
                                          <p:stCondLst>
                                            <p:cond delay="499"/>
                                          </p:stCondLst>
                                        </p:cTn>
                                        <p:tgtEl>
                                          <p:spTgt spid="13"/>
                                        </p:tgtEl>
                                        <p:attrNameLst>
                                          <p:attrName>style.visibility</p:attrName>
                                        </p:attrNameLst>
                                      </p:cBhvr>
                                      <p:to>
                                        <p:strVal val="hidden"/>
                                      </p:to>
                                    </p:set>
                                  </p:childTnLst>
                                </p:cTn>
                              </p:par>
                              <p:par>
                                <p:cTn id="64" presetID="22" presetClass="entr" presetSubtype="1" fill="hold" nodeType="withEffect">
                                  <p:stCondLst>
                                    <p:cond delay="0"/>
                                  </p:stCondLst>
                                  <p:childTnLst>
                                    <p:set>
                                      <p:cBhvr>
                                        <p:cTn id="65" dur="1" fill="hold">
                                          <p:stCondLst>
                                            <p:cond delay="0"/>
                                          </p:stCondLst>
                                        </p:cTn>
                                        <p:tgtEl>
                                          <p:spTgt spid="2"/>
                                        </p:tgtEl>
                                        <p:attrNameLst>
                                          <p:attrName>style.visibility</p:attrName>
                                        </p:attrNameLst>
                                      </p:cBhvr>
                                      <p:to>
                                        <p:strVal val="visible"/>
                                      </p:to>
                                    </p:set>
                                    <p:animEffect transition="in" filter="wipe(up)">
                                      <p:cBhvr>
                                        <p:cTn id="66" dur="500"/>
                                        <p:tgtEl>
                                          <p:spTgt spid="2"/>
                                        </p:tgtEl>
                                      </p:cBhvr>
                                    </p:animEffect>
                                  </p:childTnLst>
                                </p:cTn>
                              </p:par>
                            </p:childTnLst>
                          </p:cTn>
                        </p:par>
                      </p:childTnLst>
                    </p:cTn>
                  </p:par>
                </p:childTnLst>
              </p:cTn>
              <p:nextCondLst>
                <p:cond evt="onClick" delay="0">
                  <p:tgtEl>
                    <p:spTgt spid="13"/>
                  </p:tgtEl>
                </p:cond>
              </p:nextCondLst>
            </p:seq>
          </p:childTnLst>
        </p:cTn>
      </p:par>
    </p:tnLst>
    <p:bldLst>
      <p:bldP spid="6" grpId="0"/>
      <p:bldP spid="6" grpId="1"/>
      <p:bldP spid="14" grpId="0"/>
      <p:bldP spid="14" grpId="1"/>
      <p:bldP spid="15" grpId="0"/>
      <p:bldP spid="15" grpId="1"/>
      <p:bldP spid="7" grpId="0"/>
      <p:bldP spid="7" grpId="1"/>
      <p:bldP spid="11" grpId="0" animBg="1"/>
      <p:bldP spid="12" grpId="0" animBg="1"/>
      <p:bldP spid="13" grpId="0"/>
      <p:bldP spid="13"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2349</TotalTime>
  <Words>717</Words>
  <Application>Microsoft Office PowerPoint</Application>
  <PresentationFormat>Widescreen</PresentationFormat>
  <Paragraphs>73</Paragraphs>
  <Slides>8</Slides>
  <Notes>2</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8</vt:i4>
      </vt:variant>
    </vt:vector>
  </HeadingPairs>
  <TitlesOfParts>
    <vt:vector size="25" baseType="lpstr">
      <vt:lpstr>Arial</vt:lpstr>
      <vt:lpstr>Bauhaus 93</vt:lpstr>
      <vt:lpstr>Bell MT</vt:lpstr>
      <vt:lpstr>Bradley Hand ITC</vt:lpstr>
      <vt:lpstr>Calibri</vt:lpstr>
      <vt:lpstr>Calibri Light</vt:lpstr>
      <vt:lpstr>Century Gothic</vt:lpstr>
      <vt:lpstr>Colonna MT</vt:lpstr>
      <vt:lpstr>Curlz MT</vt:lpstr>
      <vt:lpstr>Edwardian Script ITC</vt:lpstr>
      <vt:lpstr>Gabriola</vt:lpstr>
      <vt:lpstr>GENISO</vt:lpstr>
      <vt:lpstr>Magneto</vt:lpstr>
      <vt:lpstr>Poor Richard</vt:lpstr>
      <vt:lpstr>Sitka Display</vt:lpstr>
      <vt:lpstr>TechnicLite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Annie Shi</dc:creator>
  <cp:lastModifiedBy>Annie Shi</cp:lastModifiedBy>
  <cp:revision>175</cp:revision>
  <dcterms:created xsi:type="dcterms:W3CDTF">2016-10-15T22:27:25Z</dcterms:created>
  <dcterms:modified xsi:type="dcterms:W3CDTF">2017-02-11T09:59:32Z</dcterms:modified>
</cp:coreProperties>
</file>